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58" r:id="rId4"/>
    <p:sldId id="260" r:id="rId5"/>
    <p:sldId id="261" r:id="rId6"/>
    <p:sldId id="265" r:id="rId7"/>
    <p:sldId id="266" r:id="rId8"/>
    <p:sldId id="263" r:id="rId9"/>
    <p:sldId id="267" r:id="rId10"/>
    <p:sldId id="268" r:id="rId11"/>
    <p:sldId id="270" r:id="rId12"/>
    <p:sldId id="269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7095E1F8-4EDE-4430-B07D-B7175589A733}" type="presOf" srcId="{B842BC11-90CF-49FF-8D61-E8A8AAFE1BB6}" destId="{068CCA7D-1404-4068-AB93-6968EFC3750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27/03/2022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noProof="0" smtClean="0"/>
              <a:pPr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0358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58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27/03/2022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07594" y="1301839"/>
            <a:ext cx="8496323" cy="1828800"/>
          </a:xfrm>
        </p:spPr>
        <p:txBody>
          <a:bodyPr rtlCol="0"/>
          <a:lstStyle/>
          <a:p>
            <a:pPr rtl="0"/>
            <a:r>
              <a:rPr lang="es-ES" dirty="0" smtClean="0"/>
              <a:t>POSTURA NO VIOLENTA ANTE LOS CONFLICTOS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s-MX" b="1" dirty="0" smtClean="0"/>
              <a:t>L2 La </a:t>
            </a:r>
            <a:r>
              <a:rPr lang="es-MX" b="1" dirty="0"/>
              <a:t>cultura de paz en la lucha social y política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¿existen  actitudes </a:t>
            </a:r>
            <a:r>
              <a:rPr lang="es-MX" dirty="0"/>
              <a:t>de intolerancia y hostilidad ante la diversidad?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Sí, </a:t>
            </a:r>
            <a:r>
              <a:rPr lang="es-MX" dirty="0" smtClean="0"/>
              <a:t>siempre </a:t>
            </a:r>
            <a:r>
              <a:rPr lang="es-MX" dirty="0"/>
              <a:t>han existido personas y grupos que la rechazan, buscan a toda costa </a:t>
            </a:r>
            <a:r>
              <a:rPr lang="es-MX" dirty="0" smtClean="0"/>
              <a:t>que </a:t>
            </a:r>
            <a:r>
              <a:rPr lang="es-MX" dirty="0"/>
              <a:t>todos nos comportemos igual y no soportan las personalidades que se alejan de lo que consideran </a:t>
            </a:r>
            <a:r>
              <a:rPr lang="es-MX" dirty="0" smtClean="0"/>
              <a:t>normal.</a:t>
            </a:r>
          </a:p>
          <a:p>
            <a:pPr marL="0" indent="0">
              <a:buNone/>
            </a:pPr>
            <a:r>
              <a:rPr lang="es-MX" dirty="0" smtClean="0"/>
              <a:t>Les </a:t>
            </a:r>
            <a:r>
              <a:rPr lang="es-MX" dirty="0"/>
              <a:t>disgusta el hecho de que existan personas cuyas ideas, creencias religiosas, origen étnico o nacional, color de piel u orientación sexual sean diferentes a los </a:t>
            </a:r>
            <a:r>
              <a:rPr lang="es-MX" dirty="0" smtClean="0"/>
              <a:t>suyos.</a:t>
            </a:r>
          </a:p>
          <a:p>
            <a:pPr marL="0" indent="0">
              <a:buNone/>
            </a:pPr>
            <a:r>
              <a:rPr lang="es-MX" dirty="0"/>
              <a:t>En una sociedad democrática se reconoce el derecho de cada uno a vivir como le plazca, siempre que respete los derechos de los otros y cumpla con las normas jurídicas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0218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21724"/>
          </a:xfrm>
        </p:spPr>
        <p:txBody>
          <a:bodyPr>
            <a:normAutofit/>
          </a:bodyPr>
          <a:lstStyle/>
          <a:p>
            <a:r>
              <a:rPr lang="es-MX" sz="1800" dirty="0" smtClean="0"/>
              <a:t>¿Qué valor  </a:t>
            </a:r>
            <a:r>
              <a:rPr lang="es-MX" sz="1800" dirty="0"/>
              <a:t>admite distintas formas de pensar, modos de actuar y maneras de expresarse, aunque no siempre esté de acuerdo con ciertas expresiones o modos de </a:t>
            </a:r>
            <a:r>
              <a:rPr lang="es-MX" sz="1800" dirty="0" smtClean="0"/>
              <a:t>vivir?</a:t>
            </a:r>
            <a:endParaRPr lang="es-MX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14" y="1326524"/>
            <a:ext cx="10058400" cy="4655176"/>
          </a:xfrm>
        </p:spPr>
        <p:txBody>
          <a:bodyPr/>
          <a:lstStyle/>
          <a:p>
            <a:r>
              <a:rPr lang="es-MX" dirty="0" smtClean="0"/>
              <a:t>Ejemplo:</a:t>
            </a:r>
          </a:p>
          <a:p>
            <a:pPr marL="0" indent="0">
              <a:buNone/>
            </a:pPr>
            <a:r>
              <a:rPr lang="es-MX" dirty="0"/>
              <a:t>Indígenas de uno y otro sexo y de distintas edades han sido rechazados, por su apariencia o sus atuendos, en lugares públicos como restaurantes, tiendas y plazas comerciales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Estas </a:t>
            </a:r>
            <a:r>
              <a:rPr lang="es-MX" dirty="0"/>
              <a:t>prácticas, como habrás podido advertir, son actos abusivos realizados en razón de la </a:t>
            </a:r>
            <a:r>
              <a:rPr lang="es-MX" dirty="0" smtClean="0"/>
              <a:t>apariencia o el </a:t>
            </a:r>
            <a:r>
              <a:rPr lang="es-MX" dirty="0"/>
              <a:t>origen étnico: atropellos sustentados en la intolerancia.</a:t>
            </a:r>
          </a:p>
        </p:txBody>
      </p:sp>
    </p:spTree>
    <p:extLst>
      <p:ext uri="{BB962C8B-B14F-4D97-AF65-F5344CB8AC3E}">
        <p14:creationId xmlns:p14="http://schemas.microsoft.com/office/powerpoint/2010/main" val="10164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La intolerancia y la discriminación están estrechamente relacionadas, </a:t>
            </a:r>
            <a:r>
              <a:rPr lang="es-MX" dirty="0" smtClean="0"/>
              <a:t>pues, como viste en la unidad anterior, la discriminación supone </a:t>
            </a:r>
            <a:r>
              <a:rPr lang="es-MX" dirty="0"/>
              <a:t>un trato desfavorable hacia ciertas personas en razón de su sexo o género, preferencia sexual, credo religioso, condición socioeconómica, origen nacional o étnico, determinada discapacidad, apariencia, edad, cultura o hábitos, entre otros factores.</a:t>
            </a:r>
          </a:p>
        </p:txBody>
      </p:sp>
    </p:spTree>
    <p:extLst>
      <p:ext uri="{BB962C8B-B14F-4D97-AF65-F5344CB8AC3E}">
        <p14:creationId xmlns:p14="http://schemas.microsoft.com/office/powerpoint/2010/main" val="24090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Malala Yousafzai</a:t>
            </a:r>
            <a:endParaRPr lang="es-ES" dirty="0"/>
          </a:p>
        </p:txBody>
      </p:sp>
      <p:pic>
        <p:nvPicPr>
          <p:cNvPr id="9" name="Marcador de posición de imagen 8" descr="Tres niños con impermeables de la mano y jugando al aire libr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r>
              <a:rPr lang="es-MX" dirty="0"/>
              <a:t>1.-Lee el texto de la </a:t>
            </a:r>
            <a:r>
              <a:rPr lang="es-MX" dirty="0" smtClean="0"/>
              <a:t>página</a:t>
            </a:r>
          </a:p>
          <a:p>
            <a:r>
              <a:rPr lang="es-MX" dirty="0"/>
              <a:t>2.-Explica por escrito a qué tipos de violencia fue sometida </a:t>
            </a:r>
            <a:r>
              <a:rPr lang="es-MX" dirty="0" err="1"/>
              <a:t>Malala</a:t>
            </a:r>
            <a:r>
              <a:rPr lang="es-MX" dirty="0"/>
              <a:t>.</a:t>
            </a:r>
          </a:p>
          <a:p>
            <a:r>
              <a:rPr lang="es-MX" dirty="0"/>
              <a:t>3.-Opina sobre su lucha no violenta a favor de la educación femenina.</a:t>
            </a:r>
          </a:p>
          <a:p>
            <a:endParaRPr lang="es-MX" dirty="0"/>
          </a:p>
          <a:p>
            <a:pPr rtl="0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3" y="1031195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7400" y="1837050"/>
            <a:ext cx="2514600" cy="18192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225" y="4197506"/>
            <a:ext cx="2390775" cy="19145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8186" y="1223493"/>
            <a:ext cx="8950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Un conflicto es un desacuerdo.</a:t>
            </a:r>
          </a:p>
          <a:p>
            <a:r>
              <a:rPr lang="es-MX" dirty="0" smtClean="0"/>
              <a:t>Los conflictos pueden ser: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Interpersonales</a:t>
            </a:r>
          </a:p>
          <a:p>
            <a:r>
              <a:rPr lang="es-MX" dirty="0"/>
              <a:t> </a:t>
            </a:r>
            <a:r>
              <a:rPr lang="es-MX" dirty="0" smtClean="0"/>
              <a:t>   </a:t>
            </a:r>
            <a:endParaRPr lang="es-MX" dirty="0"/>
          </a:p>
          <a:p>
            <a:r>
              <a:rPr lang="es-MX" dirty="0"/>
              <a:t>se refiere a cualquier tipo de conflicto que involucre a dos o más personas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>
              <a:solidFill>
                <a:schemeClr val="tx2"/>
              </a:solidFill>
            </a:endParaRPr>
          </a:p>
          <a:p>
            <a:r>
              <a:rPr lang="es-MX" dirty="0" smtClean="0">
                <a:solidFill>
                  <a:schemeClr val="tx2"/>
                </a:solidFill>
              </a:rPr>
              <a:t>b) Sociales  </a:t>
            </a:r>
          </a:p>
          <a:p>
            <a:endParaRPr lang="es-MX" dirty="0" smtClean="0"/>
          </a:p>
          <a:p>
            <a:r>
              <a:rPr lang="es-MX" dirty="0"/>
              <a:t> cuando </a:t>
            </a:r>
            <a:r>
              <a:rPr lang="es-MX" dirty="0" smtClean="0"/>
              <a:t>los conflictos afectan </a:t>
            </a:r>
            <a:r>
              <a:rPr lang="es-MX" dirty="0"/>
              <a:t>a un grupo de personas o provocan que se enfrenten dos o más </a:t>
            </a:r>
            <a:r>
              <a:rPr lang="es-MX" dirty="0" smtClean="0"/>
              <a:t>grupos.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115"/>
          </a:xfrm>
        </p:spPr>
        <p:txBody>
          <a:bodyPr rtlCol="0"/>
          <a:lstStyle/>
          <a:p>
            <a:pPr algn="ctr" rtl="0"/>
            <a:r>
              <a:rPr lang="es-ES" dirty="0" smtClean="0"/>
              <a:t>Causas de conflictos sociales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094704"/>
            <a:ext cx="10058402" cy="4918873"/>
          </a:xfrm>
        </p:spPr>
        <p:txBody>
          <a:bodyPr rtlCol="0"/>
          <a:lstStyle/>
          <a:p>
            <a:pPr marL="457200" indent="-457200" rtl="0">
              <a:buAutoNum type="alphaLcParenR"/>
            </a:pPr>
            <a:r>
              <a:rPr lang="es-ES" dirty="0" smtClean="0"/>
              <a:t>Falta de igualdad entre grupos sociales</a:t>
            </a:r>
          </a:p>
          <a:p>
            <a:pPr marL="457200" indent="-457200" rtl="0">
              <a:buAutoNum type="alphaLcParenR"/>
            </a:pPr>
            <a:endParaRPr lang="es-ES" dirty="0"/>
          </a:p>
          <a:p>
            <a:pPr marL="457200" indent="-457200" rtl="0">
              <a:buAutoNum type="alphaLcParenR"/>
            </a:pPr>
            <a:r>
              <a:rPr lang="es-ES" dirty="0" smtClean="0"/>
              <a:t>Crisis económica </a:t>
            </a:r>
          </a:p>
          <a:p>
            <a:pPr marL="0" indent="0" rtl="0">
              <a:buNone/>
            </a:pPr>
            <a:endParaRPr lang="es-ES" dirty="0"/>
          </a:p>
          <a:p>
            <a:pPr marL="0" indent="0" rtl="0">
              <a:buNone/>
            </a:pPr>
            <a:r>
              <a:rPr lang="es-ES" dirty="0" smtClean="0"/>
              <a:t>c) inseguridad, falta de servicios o carencia de éstos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520825"/>
          </a:xfrm>
        </p:spPr>
        <p:txBody>
          <a:bodyPr rtlCol="0">
            <a:normAutofit/>
          </a:bodyPr>
          <a:lstStyle/>
          <a:p>
            <a:r>
              <a:rPr lang="es-MX" sz="2400" dirty="0"/>
              <a:t>Los conflictos sociales en los que entran en disputa diferentes concepciones de cómo conducir determinado asunto público son específicamente conflictos políticos, que suelen involucrar a una o más instituciones del Estado o incluso a dos o más </a:t>
            </a:r>
            <a:r>
              <a:rPr lang="es-MX" sz="2400" dirty="0" smtClean="0"/>
              <a:t>gobiernos</a:t>
            </a:r>
            <a:r>
              <a:rPr lang="es-MX" sz="2400" dirty="0"/>
              <a:t> </a:t>
            </a:r>
            <a:endParaRPr lang="es-ES" sz="240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888128" y="90152"/>
            <a:ext cx="10380886" cy="5923298"/>
          </a:xfrm>
        </p:spPr>
        <p:txBody>
          <a:bodyPr rtlCol="0"/>
          <a:lstStyle/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endParaRPr lang="es-MX" dirty="0" smtClean="0"/>
          </a:p>
          <a:p>
            <a:r>
              <a:rPr lang="es-MX" dirty="0" smtClean="0"/>
              <a:t>Para </a:t>
            </a:r>
            <a:r>
              <a:rPr lang="es-MX" dirty="0"/>
              <a:t>evitar consecuencias tan lamentables, donde los derechos humanos de los implicados en conflictos sociales y políticos son transgredidos </a:t>
            </a:r>
            <a:r>
              <a:rPr lang="es-MX" dirty="0" smtClean="0"/>
              <a:t>, </a:t>
            </a:r>
            <a:r>
              <a:rPr lang="es-MX" dirty="0"/>
              <a:t>es necesario recurrir a formas no violentas de </a:t>
            </a:r>
            <a:r>
              <a:rPr lang="es-MX" dirty="0" smtClean="0"/>
              <a:t>acción. (esquema libro)</a:t>
            </a:r>
            <a:endParaRPr lang="es-ES" dirty="0"/>
          </a:p>
        </p:txBody>
      </p:sp>
      <p:graphicFrame>
        <p:nvGraphicFramePr>
          <p:cNvPr id="9" name="Marcador de posición de contenido 8" descr="Lista de bloques básica en la que se muestran 6 grupos de cuadros con un color diferente cada uno, organizados de izquierda a derecha y de arriba a abajo por filas que contienen 2 cuadros cada una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988084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5307" y="1553003"/>
            <a:ext cx="110243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Lee el texto </a:t>
            </a:r>
            <a:r>
              <a:rPr lang="es-MX" dirty="0" smtClean="0"/>
              <a:t>de la página y responde las preguntas.   </a:t>
            </a:r>
            <a:r>
              <a:rPr lang="es-MX" dirty="0" err="1" smtClean="0"/>
              <a:t>Pág</a:t>
            </a:r>
            <a:r>
              <a:rPr lang="es-MX" dirty="0" smtClean="0"/>
              <a:t> 128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¿Quiénes intervienen en el conflicto</a:t>
            </a:r>
            <a:r>
              <a:rPr lang="es-MX" dirty="0" smtClean="0"/>
              <a:t>?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¿De qué tipo de conflicto se trata? ¿Por qué</a:t>
            </a:r>
            <a:r>
              <a:rPr lang="es-MX" dirty="0" smtClean="0"/>
              <a:t>?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/>
              <a:t>¿Qué método de acción no violenta emplearon para manifestarse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¿Consideras que los métodos de acción empleados contribuyen a solucionar de manera no violenta el conflicto? ¿Qué otros podrían emplear? Justifica tu respuesta.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9853" y="1920979"/>
            <a:ext cx="100455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Pero además es necesario tener presentes otros aspectos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r>
              <a:rPr lang="es-MX" dirty="0"/>
              <a:t>El reconocimiento permanente de la dignidad de todas las personas o grupos que integran la </a:t>
            </a:r>
            <a:r>
              <a:rPr lang="es-MX" dirty="0" smtClean="0"/>
              <a:t>sociedad.</a:t>
            </a:r>
          </a:p>
          <a:p>
            <a:endParaRPr lang="es-MX" dirty="0"/>
          </a:p>
          <a:p>
            <a:r>
              <a:rPr lang="es-MX" dirty="0"/>
              <a:t>El desarrollo de la </a:t>
            </a:r>
            <a:r>
              <a:rPr lang="es-MX" dirty="0" smtClean="0"/>
              <a:t>empatía.</a:t>
            </a:r>
          </a:p>
          <a:p>
            <a:endParaRPr lang="es-MX" dirty="0"/>
          </a:p>
          <a:p>
            <a:r>
              <a:rPr lang="es-MX" dirty="0"/>
              <a:t>La construcción de espacios de participación en donde las personas o grupos tengan la oportunidad de expresar sus desacuerdos de manera libre y </a:t>
            </a:r>
            <a:r>
              <a:rPr lang="es-MX" dirty="0" smtClean="0"/>
              <a:t>pacífica</a:t>
            </a:r>
          </a:p>
          <a:p>
            <a:endParaRPr lang="es-MX" dirty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es-ES" dirty="0" smtClean="0"/>
              <a:t>Promoción de una vida incluyente e intercultural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libro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DIVERSIDAD EN NUESTRA VIDA COTIDIANA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La diversidad como un valor que </a:t>
            </a:r>
            <a:r>
              <a:rPr lang="es-MX" dirty="0" smtClean="0"/>
              <a:t>enriquece a </a:t>
            </a:r>
            <a:r>
              <a:rPr lang="es-MX" dirty="0"/>
              <a:t>las personas y a las </a:t>
            </a:r>
            <a:r>
              <a:rPr lang="es-MX" dirty="0" smtClean="0"/>
              <a:t>sociedades.</a:t>
            </a:r>
          </a:p>
          <a:p>
            <a:pPr marL="0" indent="0">
              <a:buNone/>
            </a:pPr>
            <a:r>
              <a:rPr lang="es-MX" dirty="0" smtClean="0"/>
              <a:t>¿A qué se refiere?</a:t>
            </a:r>
          </a:p>
          <a:p>
            <a:pPr marL="0" indent="0">
              <a:buNone/>
            </a:pPr>
            <a:r>
              <a:rPr lang="es-MX" dirty="0"/>
              <a:t>Ningún ser humano es idéntico a </a:t>
            </a:r>
            <a:r>
              <a:rPr lang="es-MX" dirty="0" smtClean="0"/>
              <a:t>otro y por </a:t>
            </a:r>
            <a:r>
              <a:rPr lang="es-MX" dirty="0"/>
              <a:t>ello la humanidad es tan rica, interesante y </a:t>
            </a:r>
            <a:r>
              <a:rPr lang="es-MX" dirty="0" smtClean="0"/>
              <a:t>diversa</a:t>
            </a:r>
            <a:r>
              <a:rPr lang="es-MX" dirty="0"/>
              <a:t> y</a:t>
            </a:r>
            <a:r>
              <a:rPr lang="es-MX" dirty="0" smtClean="0"/>
              <a:t> </a:t>
            </a:r>
            <a:r>
              <a:rPr lang="es-MX" dirty="0"/>
              <a:t>porque tenemos voluntad y decisión para ejercer nuestra libertad como mejor nos parezca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/>
              <a:t>Las diferencias tienen que ver con las ideas, sentimientos, reacciones y comportamientos. ¿Por qué? Porque todos, en algún momento de nuestra vida —particularmente en la adolescencia—, buscamos reafirmar nuestra singularidad a partir de las preguntas ¿quién soy?, ¿qué quiero?</a:t>
            </a:r>
          </a:p>
        </p:txBody>
      </p:sp>
    </p:spTree>
    <p:extLst>
      <p:ext uri="{BB962C8B-B14F-4D97-AF65-F5344CB8AC3E}">
        <p14:creationId xmlns:p14="http://schemas.microsoft.com/office/powerpoint/2010/main" val="4710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arcoíris</Template>
  <TotalTime>405</TotalTime>
  <Words>725</Words>
  <Application>Microsoft Office PowerPoint</Application>
  <PresentationFormat>Panorámica</PresentationFormat>
  <Paragraphs>79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Ilustración de naturaleza 16x9</vt:lpstr>
      <vt:lpstr>POSTURA NO VIOLENTA ANTE LOS CONFLICTOS</vt:lpstr>
      <vt:lpstr>Malala Yousafzai</vt:lpstr>
      <vt:lpstr>Presentación de PowerPoint</vt:lpstr>
      <vt:lpstr>Causas de conflictos sociales</vt:lpstr>
      <vt:lpstr>Los conflictos sociales en los que entran en disputa diferentes concepciones de cómo conducir determinado asunto público son específicamente conflictos políticos, que suelen involucrar a una o más instituciones del Estado o incluso a dos o más gobiernos </vt:lpstr>
      <vt:lpstr>Presentación de PowerPoint</vt:lpstr>
      <vt:lpstr>Presentación de PowerPoint</vt:lpstr>
      <vt:lpstr>Promoción de una vida incluyente e intercultural</vt:lpstr>
      <vt:lpstr>DIVERSIDAD EN NUESTRA VIDA COTIDIANA</vt:lpstr>
      <vt:lpstr>¿existen  actitudes de intolerancia y hostilidad ante la diversidad?</vt:lpstr>
      <vt:lpstr>¿Qué valor  admite distintas formas de pensar, modos de actuar y maneras de expresarse, aunque no siempre esté de acuerdo con ciertas expresiones o modos de vivir?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POSTURA NO VIOLENTA ANTE LOS CONFLICTOS</dc:title>
  <dc:creator>Equipo</dc:creator>
  <cp:lastModifiedBy>Equipo</cp:lastModifiedBy>
  <cp:revision>18</cp:revision>
  <dcterms:created xsi:type="dcterms:W3CDTF">2021-04-17T00:30:34Z</dcterms:created>
  <dcterms:modified xsi:type="dcterms:W3CDTF">2022-03-28T02:00:18Z</dcterms:modified>
</cp:coreProperties>
</file>