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444-B02A-4F6E-88B5-777289F98E6F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6BD8-CD4D-40ED-B92D-EE0E766090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8587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444-B02A-4F6E-88B5-777289F98E6F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6BD8-CD4D-40ED-B92D-EE0E766090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689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444-B02A-4F6E-88B5-777289F98E6F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6BD8-CD4D-40ED-B92D-EE0E766090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309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444-B02A-4F6E-88B5-777289F98E6F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6BD8-CD4D-40ED-B92D-EE0E766090D3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957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444-B02A-4F6E-88B5-777289F98E6F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6BD8-CD4D-40ED-B92D-EE0E766090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0496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444-B02A-4F6E-88B5-777289F98E6F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6BD8-CD4D-40ED-B92D-EE0E766090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173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444-B02A-4F6E-88B5-777289F98E6F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6BD8-CD4D-40ED-B92D-EE0E766090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2361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444-B02A-4F6E-88B5-777289F98E6F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6BD8-CD4D-40ED-B92D-EE0E766090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6861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444-B02A-4F6E-88B5-777289F98E6F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6BD8-CD4D-40ED-B92D-EE0E766090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465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444-B02A-4F6E-88B5-777289F98E6F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6BD8-CD4D-40ED-B92D-EE0E766090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593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444-B02A-4F6E-88B5-777289F98E6F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6BD8-CD4D-40ED-B92D-EE0E766090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910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444-B02A-4F6E-88B5-777289F98E6F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6BD8-CD4D-40ED-B92D-EE0E766090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407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444-B02A-4F6E-88B5-777289F98E6F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6BD8-CD4D-40ED-B92D-EE0E766090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238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444-B02A-4F6E-88B5-777289F98E6F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6BD8-CD4D-40ED-B92D-EE0E766090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355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444-B02A-4F6E-88B5-777289F98E6F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6BD8-CD4D-40ED-B92D-EE0E766090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901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444-B02A-4F6E-88B5-777289F98E6F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6BD8-CD4D-40ED-B92D-EE0E766090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216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444-B02A-4F6E-88B5-777289F98E6F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6BD8-CD4D-40ED-B92D-EE0E766090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559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6DE4444-B02A-4F6E-88B5-777289F98E6F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8D66BD8-CD4D-40ED-B92D-EE0E766090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223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23917"/>
          </a:xfrm>
        </p:spPr>
        <p:txBody>
          <a:bodyPr>
            <a:normAutofit/>
          </a:bodyPr>
          <a:lstStyle/>
          <a:p>
            <a:pPr algn="l"/>
            <a:r>
              <a:rPr lang="es-MX" sz="1600" dirty="0" smtClean="0"/>
              <a:t>                                                                            </a:t>
            </a:r>
            <a:r>
              <a:rPr lang="es-MX" sz="1600" b="1" dirty="0" smtClean="0"/>
              <a:t>S 10   </a:t>
            </a:r>
            <a:r>
              <a:rPr lang="es-MX" sz="1600" b="1" dirty="0" smtClean="0"/>
              <a:t> JUSTICIA Y apego </a:t>
            </a:r>
            <a:r>
              <a:rPr lang="es-MX" sz="1600" b="1" dirty="0" smtClean="0"/>
              <a:t>a la legalidad</a:t>
            </a: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 smtClean="0"/>
              <a:t>Propósito: Analizarás el uso de mecanismos y procedimientos para defender la justicia y el apego a la legalidad en diversos contextos</a:t>
            </a:r>
            <a:endParaRPr lang="es-MX" sz="16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545466"/>
            <a:ext cx="10363826" cy="4245734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Lee y resuelve lo que se te indica: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1970468"/>
            <a:ext cx="10229850" cy="364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605638"/>
            <a:ext cx="10364451" cy="2150441"/>
          </a:xfrm>
        </p:spPr>
        <p:txBody>
          <a:bodyPr>
            <a:normAutofit/>
          </a:bodyPr>
          <a:lstStyle/>
          <a:p>
            <a:pPr algn="l"/>
            <a:r>
              <a:rPr lang="es-MX" sz="2400" dirty="0" smtClean="0"/>
              <a:t>N</a:t>
            </a:r>
            <a:r>
              <a:rPr lang="es-MX" sz="2400" cap="none" dirty="0" smtClean="0"/>
              <a:t>os satisface y nos alegra que se haga justicia, y nos indigna ser víctimas o enterarnos de una injusticia, tanto si proviene de la conducta de un particular como si es ocasionada por la acción u omisión de una autoridad.                                                                         </a:t>
            </a:r>
            <a:br>
              <a:rPr lang="es-MX" sz="2400" cap="none" dirty="0" smtClean="0"/>
            </a:br>
            <a:r>
              <a:rPr lang="es-MX" sz="2400" cap="none" dirty="0"/>
              <a:t/>
            </a:r>
            <a:br>
              <a:rPr lang="es-MX" sz="2400" cap="none" dirty="0"/>
            </a:br>
            <a:r>
              <a:rPr lang="es-MX" sz="2400" b="1" dirty="0" smtClean="0"/>
              <a:t>tipos de justicia:</a:t>
            </a:r>
            <a:endParaRPr lang="es-MX" sz="24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3150899"/>
            <a:ext cx="10363200" cy="18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7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dirty="0" smtClean="0"/>
              <a:t>¿te parece justo?</a:t>
            </a:r>
            <a:br>
              <a:rPr lang="es-MX" dirty="0" smtClean="0"/>
            </a:br>
            <a:r>
              <a:rPr lang="es-MX" sz="2200" dirty="0" smtClean="0"/>
              <a:t>¿deberíamos guardar </a:t>
            </a:r>
            <a:r>
              <a:rPr lang="es-MX" sz="2200" dirty="0"/>
              <a:t>silencio ante actos irresponsables que observamos? ¿Cuál sería una actitud de justicia ética y jurídica?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29076" y="2366963"/>
            <a:ext cx="5133848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sz="2000" dirty="0"/>
              <a:t>¿Es justo actuar como si no pasara nada con nuestro comportamiento hacia la naturaleza?</a:t>
            </a:r>
            <a:br>
              <a:rPr lang="es-MX" sz="2000" dirty="0"/>
            </a:br>
            <a:r>
              <a:rPr lang="es-MX" sz="2000" dirty="0"/>
              <a:t/>
            </a:r>
            <a:br>
              <a:rPr lang="es-MX" sz="2000" dirty="0"/>
            </a:br>
            <a:r>
              <a:rPr lang="es-MX" sz="2000" dirty="0"/>
              <a:t>¿Qué acciones pueden emprenderse? ¿Esto es un acto de injusticia ética y jurídica? ¿Por qué?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9200" y="2450306"/>
            <a:ext cx="97536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8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sz="2000" dirty="0"/>
              <a:t>Lee el siguiente caso real que tuvo que resolverse en la Suprema Corte de Justicia y contesta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62497"/>
          </a:xfrm>
        </p:spPr>
        <p:txBody>
          <a:bodyPr>
            <a:normAutofit/>
          </a:bodyPr>
          <a:lstStyle/>
          <a:p>
            <a:r>
              <a:rPr lang="es-MX" sz="1600" dirty="0"/>
              <a:t>Lee el siguiente caso real que tuvo que resolverse en la Suprema Corte de Justicia y contesta.</a:t>
            </a:r>
          </a:p>
          <a:p>
            <a:pPr marL="0" indent="0">
              <a:buNone/>
            </a:pPr>
            <a:r>
              <a:rPr lang="es-MX" sz="1600" dirty="0" smtClean="0"/>
              <a:t>E</a:t>
            </a:r>
            <a:r>
              <a:rPr lang="es-MX" sz="1600" cap="none" dirty="0" smtClean="0"/>
              <a:t>n el estado de chihuahua, una niña </a:t>
            </a:r>
            <a:r>
              <a:rPr lang="es-MX" sz="1600" cap="none" dirty="0" err="1" smtClean="0"/>
              <a:t>rarámuri</a:t>
            </a:r>
            <a:r>
              <a:rPr lang="es-MX" sz="1600" cap="none" dirty="0" smtClean="0"/>
              <a:t> de seis años que padece leucemia fue ingresada a un hospital en situación de urgencia. los médicos indicaron que requería transfusiones sanguíneas, pero los padres se negaron a dar su autorización debido a sus creencias religiosas.</a:t>
            </a:r>
          </a:p>
          <a:p>
            <a:endParaRPr lang="es-MX" sz="1600" dirty="0"/>
          </a:p>
          <a:p>
            <a:pPr marL="0" indent="0">
              <a:buNone/>
            </a:pPr>
            <a:r>
              <a:rPr lang="es-MX" sz="1600" dirty="0" smtClean="0"/>
              <a:t>A</a:t>
            </a:r>
            <a:r>
              <a:rPr lang="es-MX" sz="1600" cap="none" dirty="0" smtClean="0"/>
              <a:t>nte tal negativa, el personal médico dio aviso a las autoridades, por lo que la subprocuraduría de menores del desarrollo integral de la familia (DIF) estatal asumió la tutela de la niña a fin de autorizar el tratamiento indicado. los padres reclamaron que la subprocuraduría estaba desconociendo su derecho a decidir libremente sobre la salud de su hija.</a:t>
            </a:r>
          </a:p>
          <a:p>
            <a:pPr marL="0" indent="0">
              <a:buNone/>
            </a:pPr>
            <a:r>
              <a:rPr lang="es-MX" sz="1600" cap="none" dirty="0"/>
              <a:t>¿Qué opinas de este dilema?</a:t>
            </a:r>
          </a:p>
          <a:p>
            <a:pPr marL="0" indent="0">
              <a:buNone/>
            </a:pPr>
            <a:r>
              <a:rPr lang="es-MX" sz="1600" cap="none" dirty="0"/>
              <a:t>¿Qué debería primar: el derecho de los padres sobre el cuidado de su hija o la salud de la niña?</a:t>
            </a:r>
          </a:p>
          <a:p>
            <a:pPr marL="0" indent="0">
              <a:buNone/>
            </a:pPr>
            <a:r>
              <a:rPr lang="es-MX" sz="1600" cap="none" dirty="0"/>
              <a:t>¿Qué sentido de la justicia debería prevalecer? Argumenta tu respuesta.</a:t>
            </a:r>
          </a:p>
        </p:txBody>
      </p:sp>
    </p:spTree>
    <p:extLst>
      <p:ext uri="{BB962C8B-B14F-4D97-AF65-F5344CB8AC3E}">
        <p14:creationId xmlns:p14="http://schemas.microsoft.com/office/powerpoint/2010/main" val="5078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4616" t="35058" r="16872" b="6268"/>
          <a:stretch/>
        </p:blipFill>
        <p:spPr>
          <a:xfrm>
            <a:off x="901521" y="502276"/>
            <a:ext cx="8255358" cy="3825025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257883"/>
              </p:ext>
            </p:extLst>
          </p:nvPr>
        </p:nvGraphicFramePr>
        <p:xfrm>
          <a:off x="1645634" y="4583328"/>
          <a:ext cx="81280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JUSTICIA JURÍDICA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JUSTICIA ÉTICA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58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579550"/>
            <a:ext cx="10363826" cy="5211650"/>
          </a:xfrm>
        </p:spPr>
        <p:txBody>
          <a:bodyPr>
            <a:normAutofit/>
          </a:bodyPr>
          <a:lstStyle/>
          <a:p>
            <a:r>
              <a:rPr lang="es-MX" dirty="0"/>
              <a:t>¿</a:t>
            </a:r>
            <a:r>
              <a:rPr lang="es-MX" dirty="0" smtClean="0"/>
              <a:t>C</a:t>
            </a:r>
            <a:r>
              <a:rPr lang="es-MX" cap="none" dirty="0" smtClean="0"/>
              <a:t>ómo logramos que se nos haga justicia cuando un acto o determinada situación pone en riesgo o transgrede nuestros derechos? </a:t>
            </a:r>
            <a:endParaRPr lang="es-MX" cap="none" dirty="0"/>
          </a:p>
          <a:p>
            <a:pPr marL="0" indent="0">
              <a:buNone/>
            </a:pPr>
            <a:r>
              <a:rPr lang="es-MX" cap="none" dirty="0" smtClean="0"/>
              <a:t>RESUELVE  PÁG 114</a:t>
            </a:r>
          </a:p>
          <a:p>
            <a:pPr marL="0" indent="0">
              <a:buNone/>
            </a:pPr>
            <a:endParaRPr lang="es-MX" cap="none" dirty="0" smtClean="0"/>
          </a:p>
          <a:p>
            <a:pPr marL="0" indent="0">
              <a:buNone/>
            </a:pPr>
            <a:endParaRPr lang="es-MX" cap="none" dirty="0"/>
          </a:p>
          <a:p>
            <a:pPr marL="0" indent="0">
              <a:buNone/>
            </a:pPr>
            <a:r>
              <a:rPr lang="es-MX" cap="none" dirty="0" smtClean="0"/>
              <a:t> </a:t>
            </a:r>
            <a:endParaRPr lang="es-MX" cap="none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4049" t="27595" r="15704" b="10215"/>
          <a:stretch/>
        </p:blipFill>
        <p:spPr>
          <a:xfrm>
            <a:off x="1712890" y="2266682"/>
            <a:ext cx="8564451" cy="388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2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Instituciones </a:t>
            </a:r>
            <a:r>
              <a:rPr lang="es-MX" dirty="0"/>
              <a:t>del Poder Ejecutivo que hacen valer la justicia</a:t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04950" y="3012281"/>
            <a:ext cx="91821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7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1110" t="30921" r="13276" b="5140"/>
          <a:stretch/>
        </p:blipFill>
        <p:spPr>
          <a:xfrm>
            <a:off x="2086377" y="1094704"/>
            <a:ext cx="7109137" cy="513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8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386</TotalTime>
  <Words>311</Words>
  <Application>Microsoft Office PowerPoint</Application>
  <PresentationFormat>Panorámica</PresentationFormat>
  <Paragraphs>25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Tw Cen MT</vt:lpstr>
      <vt:lpstr>Gota</vt:lpstr>
      <vt:lpstr>                                                                            S 10    JUSTICIA Y apego a la legalidad Propósito: Analizarás el uso de mecanismos y procedimientos para defender la justicia y el apego a la legalidad en diversos contextos</vt:lpstr>
      <vt:lpstr>Nos satisface y nos alegra que se haga justicia, y nos indigna ser víctimas o enterarnos de una injusticia, tanto si proviene de la conducta de un particular como si es ocasionada por la acción u omisión de una autoridad.                                                                           tipos de justicia:</vt:lpstr>
      <vt:lpstr>¿te parece justo? ¿deberíamos guardar silencio ante actos irresponsables que observamos? ¿Cuál sería una actitud de justicia ética y jurídica?</vt:lpstr>
      <vt:lpstr>¿Es justo actuar como si no pasara nada con nuestro comportamiento hacia la naturaleza?  ¿Qué acciones pueden emprenderse? ¿Esto es un acto de injusticia ética y jurídica? ¿Por qué?</vt:lpstr>
      <vt:lpstr>Lee el siguiente caso real que tuvo que resolverse en la Suprema Corte de Justicia y contesta</vt:lpstr>
      <vt:lpstr>Presentación de PowerPoint</vt:lpstr>
      <vt:lpstr>Presentación de PowerPoint</vt:lpstr>
      <vt:lpstr>Instituciones del Poder Ejecutivo que hacen valer la justicia  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Equipo</cp:lastModifiedBy>
  <cp:revision>33</cp:revision>
  <dcterms:created xsi:type="dcterms:W3CDTF">2021-03-18T18:34:35Z</dcterms:created>
  <dcterms:modified xsi:type="dcterms:W3CDTF">2021-05-07T05:35:20Z</dcterms:modified>
</cp:coreProperties>
</file>