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A18B0-BA78-49BB-A82A-90380291D567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CC2CFA4-BF71-48DC-9684-BBDFD0D5D79E}">
      <dgm:prSet phldrT="[Texto]"/>
      <dgm:spPr/>
      <dgm:t>
        <a:bodyPr/>
        <a:lstStyle/>
        <a:p>
          <a:r>
            <a:rPr lang="es-MX" dirty="0" smtClean="0"/>
            <a:t>Cultura de paz</a:t>
          </a:r>
          <a:endParaRPr lang="es-MX" dirty="0"/>
        </a:p>
      </dgm:t>
    </dgm:pt>
    <dgm:pt modelId="{B6448DBF-D49F-4445-932C-008368EFE75C}" type="parTrans" cxnId="{0E8202BB-FE8B-4947-B40F-7088EBF9A09B}">
      <dgm:prSet/>
      <dgm:spPr/>
      <dgm:t>
        <a:bodyPr/>
        <a:lstStyle/>
        <a:p>
          <a:endParaRPr lang="es-MX"/>
        </a:p>
      </dgm:t>
    </dgm:pt>
    <dgm:pt modelId="{E1814D5E-7174-4413-818F-343546F0EC53}" type="sibTrans" cxnId="{0E8202BB-FE8B-4947-B40F-7088EBF9A09B}">
      <dgm:prSet/>
      <dgm:spPr/>
      <dgm:t>
        <a:bodyPr/>
        <a:lstStyle/>
        <a:p>
          <a:endParaRPr lang="es-MX"/>
        </a:p>
      </dgm:t>
    </dgm:pt>
    <dgm:pt modelId="{05155D45-579E-4C4A-B638-B308A5C4982D}">
      <dgm:prSet custT="1"/>
      <dgm:spPr/>
      <dgm:t>
        <a:bodyPr/>
        <a:lstStyle/>
        <a:p>
          <a:r>
            <a:rPr lang="es-MX" sz="1200" dirty="0" smtClean="0"/>
            <a:t>Puede expresar un ideal, ser sinónimo de tranquilidad interior, o identificarse con lo contrario de la violencia o ausencia de ésta.</a:t>
          </a:r>
          <a:endParaRPr lang="es-MX" sz="1200" dirty="0"/>
        </a:p>
      </dgm:t>
    </dgm:pt>
    <dgm:pt modelId="{B9C972E8-6FAF-4E56-BAEC-FB50B1CBBC1E}" type="parTrans" cxnId="{B9AEEF2B-7E4A-4233-8A5F-56735FFEB3C9}">
      <dgm:prSet/>
      <dgm:spPr/>
      <dgm:t>
        <a:bodyPr/>
        <a:lstStyle/>
        <a:p>
          <a:endParaRPr lang="es-MX"/>
        </a:p>
      </dgm:t>
    </dgm:pt>
    <dgm:pt modelId="{64FCBDFA-B038-4B7C-8390-7AA4BD88022A}" type="sibTrans" cxnId="{B9AEEF2B-7E4A-4233-8A5F-56735FFEB3C9}">
      <dgm:prSet/>
      <dgm:spPr/>
      <dgm:t>
        <a:bodyPr/>
        <a:lstStyle/>
        <a:p>
          <a:endParaRPr lang="es-MX"/>
        </a:p>
      </dgm:t>
    </dgm:pt>
    <dgm:pt modelId="{C6F78566-7752-4443-B8B6-D57576614FD7}">
      <dgm:prSet custT="1"/>
      <dgm:spPr/>
      <dgm:t>
        <a:bodyPr/>
        <a:lstStyle/>
        <a:p>
          <a:r>
            <a:rPr lang="es-MX" sz="1200" dirty="0" smtClean="0"/>
            <a:t> Se entiende como una serie de actitudes, comportamientos, valores y estilos de vida que se adoptan para construirla y mantenerla.</a:t>
          </a:r>
          <a:endParaRPr lang="es-MX" sz="1200" dirty="0"/>
        </a:p>
      </dgm:t>
    </dgm:pt>
    <dgm:pt modelId="{07B45873-0642-4620-87AA-ADE211FE7D78}" type="parTrans" cxnId="{E7645B50-45FB-4960-BCD7-465066C092E5}">
      <dgm:prSet/>
      <dgm:spPr/>
      <dgm:t>
        <a:bodyPr/>
        <a:lstStyle/>
        <a:p>
          <a:endParaRPr lang="es-MX"/>
        </a:p>
      </dgm:t>
    </dgm:pt>
    <dgm:pt modelId="{8A22C548-8613-43E2-8AC1-87B5AE5D6558}" type="sibTrans" cxnId="{E7645B50-45FB-4960-BCD7-465066C092E5}">
      <dgm:prSet/>
      <dgm:spPr/>
      <dgm:t>
        <a:bodyPr/>
        <a:lstStyle/>
        <a:p>
          <a:endParaRPr lang="es-MX"/>
        </a:p>
      </dgm:t>
    </dgm:pt>
    <dgm:pt modelId="{E22EF1A1-A9CD-4D1F-AC1F-7A494CCA7382}">
      <dgm:prSet custT="1"/>
      <dgm:spPr/>
      <dgm:t>
        <a:bodyPr/>
        <a:lstStyle/>
        <a:p>
          <a:r>
            <a:rPr lang="es-MX" sz="1200" dirty="0" smtClean="0"/>
            <a:t>Es un proceso encaminado a superar, reducir o evitar todo tipo de violencias: físicas, culturales y estructurales</a:t>
          </a:r>
          <a:endParaRPr lang="es-MX" sz="1200" dirty="0"/>
        </a:p>
      </dgm:t>
    </dgm:pt>
    <dgm:pt modelId="{02C63385-AD5C-4495-8411-B4CB3349CA8B}" type="parTrans" cxnId="{F4CC0069-7E3E-45F4-A07D-401F9BB16216}">
      <dgm:prSet/>
      <dgm:spPr/>
      <dgm:t>
        <a:bodyPr/>
        <a:lstStyle/>
        <a:p>
          <a:endParaRPr lang="es-MX"/>
        </a:p>
      </dgm:t>
    </dgm:pt>
    <dgm:pt modelId="{C490B2E4-E223-45B8-B2FD-40B2A30F91E6}" type="sibTrans" cxnId="{F4CC0069-7E3E-45F4-A07D-401F9BB16216}">
      <dgm:prSet/>
      <dgm:spPr/>
      <dgm:t>
        <a:bodyPr/>
        <a:lstStyle/>
        <a:p>
          <a:endParaRPr lang="es-MX"/>
        </a:p>
      </dgm:t>
    </dgm:pt>
    <dgm:pt modelId="{73C91173-B3B5-40E3-B178-F6D44D2B30B0}">
      <dgm:prSet custT="1"/>
      <dgm:spPr/>
      <dgm:t>
        <a:bodyPr/>
        <a:lstStyle/>
        <a:p>
          <a:r>
            <a:rPr lang="es-MX" sz="1200" dirty="0" smtClean="0"/>
            <a:t>La ONU la define, de manera general, como el conjunto de valores, actitudes, tradiciones, comportamientos y estilos de vida que reflejan e inspiran el respeto a la vida y los derechos humanos, el rechazo a la violencia, la promoción de una sociedad solidaria y el esfuerzo por atender las necesidades ambientales</a:t>
          </a:r>
        </a:p>
      </dgm:t>
    </dgm:pt>
    <dgm:pt modelId="{5503BF5B-BD0E-4035-B519-7E77E968CF12}" type="parTrans" cxnId="{7D3D0C42-3550-4972-BC72-CA35BC9A827D}">
      <dgm:prSet/>
      <dgm:spPr/>
      <dgm:t>
        <a:bodyPr/>
        <a:lstStyle/>
        <a:p>
          <a:endParaRPr lang="es-MX"/>
        </a:p>
      </dgm:t>
    </dgm:pt>
    <dgm:pt modelId="{4562BD0D-A9A8-4546-996B-1878A1AEB091}" type="sibTrans" cxnId="{7D3D0C42-3550-4972-BC72-CA35BC9A827D}">
      <dgm:prSet/>
      <dgm:spPr/>
      <dgm:t>
        <a:bodyPr/>
        <a:lstStyle/>
        <a:p>
          <a:endParaRPr lang="es-MX"/>
        </a:p>
      </dgm:t>
    </dgm:pt>
    <dgm:pt modelId="{CD2D25E2-BBC4-4275-93AB-0380C11C924C}">
      <dgm:prSet custT="1"/>
      <dgm:spPr/>
      <dgm:t>
        <a:bodyPr/>
        <a:lstStyle/>
        <a:p>
          <a:r>
            <a:rPr lang="es-MX" sz="1200" dirty="0" smtClean="0"/>
            <a:t> Inicia con el reconocimiento del derecho de los demás a una vida digna, lo cual se logra mediante el diálogo y la cooperación</a:t>
          </a:r>
          <a:endParaRPr lang="es-MX" sz="1200" dirty="0"/>
        </a:p>
      </dgm:t>
    </dgm:pt>
    <dgm:pt modelId="{520ACC38-DB13-4C94-ACA9-A990781BA176}" type="parTrans" cxnId="{A9526A5B-3CFB-4370-879C-6DA87370010F}">
      <dgm:prSet/>
      <dgm:spPr/>
      <dgm:t>
        <a:bodyPr/>
        <a:lstStyle/>
        <a:p>
          <a:endParaRPr lang="es-MX"/>
        </a:p>
      </dgm:t>
    </dgm:pt>
    <dgm:pt modelId="{C6A12DD6-B0CF-402B-B23A-02D37330C463}" type="sibTrans" cxnId="{A9526A5B-3CFB-4370-879C-6DA87370010F}">
      <dgm:prSet/>
      <dgm:spPr/>
      <dgm:t>
        <a:bodyPr/>
        <a:lstStyle/>
        <a:p>
          <a:endParaRPr lang="es-MX"/>
        </a:p>
      </dgm:t>
    </dgm:pt>
    <dgm:pt modelId="{2761FEF1-DECA-4686-9D47-0DBB76A20A82}" type="pres">
      <dgm:prSet presAssocID="{6F5A18B0-BA78-49BB-A82A-90380291D5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366178-104F-433C-A1A0-3D2806636436}" type="pres">
      <dgm:prSet presAssocID="{2CC2CFA4-BF71-48DC-9684-BBDFD0D5D79E}" presName="centerShape" presStyleLbl="node0" presStyleIdx="0" presStyleCnt="1"/>
      <dgm:spPr/>
    </dgm:pt>
    <dgm:pt modelId="{B255AB4B-DDAE-43BB-B99B-A966652B485D}" type="pres">
      <dgm:prSet presAssocID="{CD2D25E2-BBC4-4275-93AB-0380C11C924C}" presName="node" presStyleLbl="node1" presStyleIdx="0" presStyleCnt="5" custScaleX="143350" custScaleY="1271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936051-A6EB-4746-B1FB-DAEF086DB42B}" type="pres">
      <dgm:prSet presAssocID="{CD2D25E2-BBC4-4275-93AB-0380C11C924C}" presName="dummy" presStyleCnt="0"/>
      <dgm:spPr/>
    </dgm:pt>
    <dgm:pt modelId="{1404BCF4-772B-4035-8A2A-DBE258CF6BE4}" type="pres">
      <dgm:prSet presAssocID="{C6A12DD6-B0CF-402B-B23A-02D37330C463}" presName="sibTrans" presStyleLbl="sibTrans2D1" presStyleIdx="0" presStyleCnt="5"/>
      <dgm:spPr/>
    </dgm:pt>
    <dgm:pt modelId="{3D941E4F-D69C-45CA-B6F5-9EE0EBF40B78}" type="pres">
      <dgm:prSet presAssocID="{05155D45-579E-4C4A-B638-B308A5C4982D}" presName="node" presStyleLbl="node1" presStyleIdx="1" presStyleCnt="5" custScaleX="151560" custScaleY="1506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8A54E4-7EAA-418F-BCF9-DEB024EE940F}" type="pres">
      <dgm:prSet presAssocID="{05155D45-579E-4C4A-B638-B308A5C4982D}" presName="dummy" presStyleCnt="0"/>
      <dgm:spPr/>
    </dgm:pt>
    <dgm:pt modelId="{83383BA8-239E-4492-BA2D-04B1BEC2A39B}" type="pres">
      <dgm:prSet presAssocID="{64FCBDFA-B038-4B7C-8390-7AA4BD88022A}" presName="sibTrans" presStyleLbl="sibTrans2D1" presStyleIdx="1" presStyleCnt="5"/>
      <dgm:spPr/>
    </dgm:pt>
    <dgm:pt modelId="{F677E287-FCC6-49C7-82A1-C140F988008F}" type="pres">
      <dgm:prSet presAssocID="{C6F78566-7752-4443-B8B6-D57576614FD7}" presName="node" presStyleLbl="node1" presStyleIdx="2" presStyleCnt="5" custScaleX="154639" custScaleY="1359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02D5D3-F3C7-42BD-A0EC-A1FDD9464F78}" type="pres">
      <dgm:prSet presAssocID="{C6F78566-7752-4443-B8B6-D57576614FD7}" presName="dummy" presStyleCnt="0"/>
      <dgm:spPr/>
    </dgm:pt>
    <dgm:pt modelId="{CFDE1029-0284-4373-8420-892BF4A97211}" type="pres">
      <dgm:prSet presAssocID="{8A22C548-8613-43E2-8AC1-87B5AE5D6558}" presName="sibTrans" presStyleLbl="sibTrans2D1" presStyleIdx="2" presStyleCnt="5"/>
      <dgm:spPr/>
    </dgm:pt>
    <dgm:pt modelId="{D84717D5-D534-4629-8733-3061B4D325D9}" type="pres">
      <dgm:prSet presAssocID="{E22EF1A1-A9CD-4D1F-AC1F-7A494CCA7382}" presName="node" presStyleLbl="node1" presStyleIdx="3" presStyleCnt="5" custScaleX="142060" custScaleY="1342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0DCD94-7992-4773-9065-40D41C49310D}" type="pres">
      <dgm:prSet presAssocID="{E22EF1A1-A9CD-4D1F-AC1F-7A494CCA7382}" presName="dummy" presStyleCnt="0"/>
      <dgm:spPr/>
    </dgm:pt>
    <dgm:pt modelId="{6D342011-C462-4FCE-B572-03B934622AAC}" type="pres">
      <dgm:prSet presAssocID="{C490B2E4-E223-45B8-B2FD-40B2A30F91E6}" presName="sibTrans" presStyleLbl="sibTrans2D1" presStyleIdx="3" presStyleCnt="5"/>
      <dgm:spPr/>
    </dgm:pt>
    <dgm:pt modelId="{332E2686-CC20-420A-92BF-EFC0AAAE7916}" type="pres">
      <dgm:prSet presAssocID="{73C91173-B3B5-40E3-B178-F6D44D2B30B0}" presName="node" presStyleLbl="node1" presStyleIdx="4" presStyleCnt="5" custScaleX="156565" custScaleY="1484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25AA02-BFA2-42F9-B7C1-8DB197588B45}" type="pres">
      <dgm:prSet presAssocID="{73C91173-B3B5-40E3-B178-F6D44D2B30B0}" presName="dummy" presStyleCnt="0"/>
      <dgm:spPr/>
    </dgm:pt>
    <dgm:pt modelId="{A026876D-131F-4933-B057-655E6B577059}" type="pres">
      <dgm:prSet presAssocID="{4562BD0D-A9A8-4546-996B-1878A1AEB091}" presName="sibTrans" presStyleLbl="sibTrans2D1" presStyleIdx="4" presStyleCnt="5"/>
      <dgm:spPr/>
    </dgm:pt>
  </dgm:ptLst>
  <dgm:cxnLst>
    <dgm:cxn modelId="{45DBB903-4495-423D-AF85-D9D1F73B647C}" type="presOf" srcId="{8A22C548-8613-43E2-8AC1-87B5AE5D6558}" destId="{CFDE1029-0284-4373-8420-892BF4A97211}" srcOrd="0" destOrd="0" presId="urn:microsoft.com/office/officeart/2005/8/layout/radial6"/>
    <dgm:cxn modelId="{7482DD4C-D8CE-4EB9-9740-29553D805D6B}" type="presOf" srcId="{4562BD0D-A9A8-4546-996B-1878A1AEB091}" destId="{A026876D-131F-4933-B057-655E6B577059}" srcOrd="0" destOrd="0" presId="urn:microsoft.com/office/officeart/2005/8/layout/radial6"/>
    <dgm:cxn modelId="{F4CC0069-7E3E-45F4-A07D-401F9BB16216}" srcId="{2CC2CFA4-BF71-48DC-9684-BBDFD0D5D79E}" destId="{E22EF1A1-A9CD-4D1F-AC1F-7A494CCA7382}" srcOrd="3" destOrd="0" parTransId="{02C63385-AD5C-4495-8411-B4CB3349CA8B}" sibTransId="{C490B2E4-E223-45B8-B2FD-40B2A30F91E6}"/>
    <dgm:cxn modelId="{84E1B027-084D-4A39-9F1B-0FB5222601DB}" type="presOf" srcId="{73C91173-B3B5-40E3-B178-F6D44D2B30B0}" destId="{332E2686-CC20-420A-92BF-EFC0AAAE7916}" srcOrd="0" destOrd="0" presId="urn:microsoft.com/office/officeart/2005/8/layout/radial6"/>
    <dgm:cxn modelId="{41A54738-D555-40D5-8C18-DF1E03A96363}" type="presOf" srcId="{05155D45-579E-4C4A-B638-B308A5C4982D}" destId="{3D941E4F-D69C-45CA-B6F5-9EE0EBF40B78}" srcOrd="0" destOrd="0" presId="urn:microsoft.com/office/officeart/2005/8/layout/radial6"/>
    <dgm:cxn modelId="{3895F83F-C760-424B-A655-910167D640CC}" type="presOf" srcId="{CD2D25E2-BBC4-4275-93AB-0380C11C924C}" destId="{B255AB4B-DDAE-43BB-B99B-A966652B485D}" srcOrd="0" destOrd="0" presId="urn:microsoft.com/office/officeart/2005/8/layout/radial6"/>
    <dgm:cxn modelId="{A9526A5B-3CFB-4370-879C-6DA87370010F}" srcId="{2CC2CFA4-BF71-48DC-9684-BBDFD0D5D79E}" destId="{CD2D25E2-BBC4-4275-93AB-0380C11C924C}" srcOrd="0" destOrd="0" parTransId="{520ACC38-DB13-4C94-ACA9-A990781BA176}" sibTransId="{C6A12DD6-B0CF-402B-B23A-02D37330C463}"/>
    <dgm:cxn modelId="{7D3D0C42-3550-4972-BC72-CA35BC9A827D}" srcId="{2CC2CFA4-BF71-48DC-9684-BBDFD0D5D79E}" destId="{73C91173-B3B5-40E3-B178-F6D44D2B30B0}" srcOrd="4" destOrd="0" parTransId="{5503BF5B-BD0E-4035-B519-7E77E968CF12}" sibTransId="{4562BD0D-A9A8-4546-996B-1878A1AEB091}"/>
    <dgm:cxn modelId="{839AAA67-C2D3-4D38-8B4E-C89BF50A52A0}" type="presOf" srcId="{64FCBDFA-B038-4B7C-8390-7AA4BD88022A}" destId="{83383BA8-239E-4492-BA2D-04B1BEC2A39B}" srcOrd="0" destOrd="0" presId="urn:microsoft.com/office/officeart/2005/8/layout/radial6"/>
    <dgm:cxn modelId="{2DAEB9E3-EAF1-4274-A183-BFB94268AD28}" type="presOf" srcId="{C6A12DD6-B0CF-402B-B23A-02D37330C463}" destId="{1404BCF4-772B-4035-8A2A-DBE258CF6BE4}" srcOrd="0" destOrd="0" presId="urn:microsoft.com/office/officeart/2005/8/layout/radial6"/>
    <dgm:cxn modelId="{21E50F58-58F4-43E4-9055-A751236E7062}" type="presOf" srcId="{C6F78566-7752-4443-B8B6-D57576614FD7}" destId="{F677E287-FCC6-49C7-82A1-C140F988008F}" srcOrd="0" destOrd="0" presId="urn:microsoft.com/office/officeart/2005/8/layout/radial6"/>
    <dgm:cxn modelId="{4C8E8F85-2D51-4635-894B-59B612C14CB0}" type="presOf" srcId="{C490B2E4-E223-45B8-B2FD-40B2A30F91E6}" destId="{6D342011-C462-4FCE-B572-03B934622AAC}" srcOrd="0" destOrd="0" presId="urn:microsoft.com/office/officeart/2005/8/layout/radial6"/>
    <dgm:cxn modelId="{B9AEEF2B-7E4A-4233-8A5F-56735FFEB3C9}" srcId="{2CC2CFA4-BF71-48DC-9684-BBDFD0D5D79E}" destId="{05155D45-579E-4C4A-B638-B308A5C4982D}" srcOrd="1" destOrd="0" parTransId="{B9C972E8-6FAF-4E56-BAEC-FB50B1CBBC1E}" sibTransId="{64FCBDFA-B038-4B7C-8390-7AA4BD88022A}"/>
    <dgm:cxn modelId="{FAE4D378-AD74-4E19-9C57-59E977033425}" type="presOf" srcId="{2CC2CFA4-BF71-48DC-9684-BBDFD0D5D79E}" destId="{E8366178-104F-433C-A1A0-3D2806636436}" srcOrd="0" destOrd="0" presId="urn:microsoft.com/office/officeart/2005/8/layout/radial6"/>
    <dgm:cxn modelId="{CA8C4EA7-049E-4686-8DA2-49F76CE8E8B9}" type="presOf" srcId="{6F5A18B0-BA78-49BB-A82A-90380291D567}" destId="{2761FEF1-DECA-4686-9D47-0DBB76A20A82}" srcOrd="0" destOrd="0" presId="urn:microsoft.com/office/officeart/2005/8/layout/radial6"/>
    <dgm:cxn modelId="{0E8202BB-FE8B-4947-B40F-7088EBF9A09B}" srcId="{6F5A18B0-BA78-49BB-A82A-90380291D567}" destId="{2CC2CFA4-BF71-48DC-9684-BBDFD0D5D79E}" srcOrd="0" destOrd="0" parTransId="{B6448DBF-D49F-4445-932C-008368EFE75C}" sibTransId="{E1814D5E-7174-4413-818F-343546F0EC53}"/>
    <dgm:cxn modelId="{DCB37BFE-26AA-444F-B388-1BEB635D7749}" type="presOf" srcId="{E22EF1A1-A9CD-4D1F-AC1F-7A494CCA7382}" destId="{D84717D5-D534-4629-8733-3061B4D325D9}" srcOrd="0" destOrd="0" presId="urn:microsoft.com/office/officeart/2005/8/layout/radial6"/>
    <dgm:cxn modelId="{E7645B50-45FB-4960-BCD7-465066C092E5}" srcId="{2CC2CFA4-BF71-48DC-9684-BBDFD0D5D79E}" destId="{C6F78566-7752-4443-B8B6-D57576614FD7}" srcOrd="2" destOrd="0" parTransId="{07B45873-0642-4620-87AA-ADE211FE7D78}" sibTransId="{8A22C548-8613-43E2-8AC1-87B5AE5D6558}"/>
    <dgm:cxn modelId="{81CBE0CA-BF26-40CC-AAB7-32583F6362D9}" type="presParOf" srcId="{2761FEF1-DECA-4686-9D47-0DBB76A20A82}" destId="{E8366178-104F-433C-A1A0-3D2806636436}" srcOrd="0" destOrd="0" presId="urn:microsoft.com/office/officeart/2005/8/layout/radial6"/>
    <dgm:cxn modelId="{C26E5851-6940-44ED-8EFC-7F5E3A1E9ED0}" type="presParOf" srcId="{2761FEF1-DECA-4686-9D47-0DBB76A20A82}" destId="{B255AB4B-DDAE-43BB-B99B-A966652B485D}" srcOrd="1" destOrd="0" presId="urn:microsoft.com/office/officeart/2005/8/layout/radial6"/>
    <dgm:cxn modelId="{A42F3F34-4D9F-4C71-B27B-DF4EE99E1506}" type="presParOf" srcId="{2761FEF1-DECA-4686-9D47-0DBB76A20A82}" destId="{17936051-A6EB-4746-B1FB-DAEF086DB42B}" srcOrd="2" destOrd="0" presId="urn:microsoft.com/office/officeart/2005/8/layout/radial6"/>
    <dgm:cxn modelId="{01380324-6F76-4DEC-87D2-237E0E07CC3D}" type="presParOf" srcId="{2761FEF1-DECA-4686-9D47-0DBB76A20A82}" destId="{1404BCF4-772B-4035-8A2A-DBE258CF6BE4}" srcOrd="3" destOrd="0" presId="urn:microsoft.com/office/officeart/2005/8/layout/radial6"/>
    <dgm:cxn modelId="{C75B6EE4-7D35-4970-9481-71CCFDCDDD30}" type="presParOf" srcId="{2761FEF1-DECA-4686-9D47-0DBB76A20A82}" destId="{3D941E4F-D69C-45CA-B6F5-9EE0EBF40B78}" srcOrd="4" destOrd="0" presId="urn:microsoft.com/office/officeart/2005/8/layout/radial6"/>
    <dgm:cxn modelId="{D80621B6-9BEC-43FB-A25E-E3A1282D20FA}" type="presParOf" srcId="{2761FEF1-DECA-4686-9D47-0DBB76A20A82}" destId="{C78A54E4-7EAA-418F-BCF9-DEB024EE940F}" srcOrd="5" destOrd="0" presId="urn:microsoft.com/office/officeart/2005/8/layout/radial6"/>
    <dgm:cxn modelId="{6E673416-59A7-4E71-976B-276F1346B707}" type="presParOf" srcId="{2761FEF1-DECA-4686-9D47-0DBB76A20A82}" destId="{83383BA8-239E-4492-BA2D-04B1BEC2A39B}" srcOrd="6" destOrd="0" presId="urn:microsoft.com/office/officeart/2005/8/layout/radial6"/>
    <dgm:cxn modelId="{4805774F-CFA6-4736-AFE5-8454D844BA49}" type="presParOf" srcId="{2761FEF1-DECA-4686-9D47-0DBB76A20A82}" destId="{F677E287-FCC6-49C7-82A1-C140F988008F}" srcOrd="7" destOrd="0" presId="urn:microsoft.com/office/officeart/2005/8/layout/radial6"/>
    <dgm:cxn modelId="{0604A998-EABD-45D2-B955-70FBA85FE7C9}" type="presParOf" srcId="{2761FEF1-DECA-4686-9D47-0DBB76A20A82}" destId="{4202D5D3-F3C7-42BD-A0EC-A1FDD9464F78}" srcOrd="8" destOrd="0" presId="urn:microsoft.com/office/officeart/2005/8/layout/radial6"/>
    <dgm:cxn modelId="{FBBCA59B-BB46-4D5C-B4C4-2F0943A9BA14}" type="presParOf" srcId="{2761FEF1-DECA-4686-9D47-0DBB76A20A82}" destId="{CFDE1029-0284-4373-8420-892BF4A97211}" srcOrd="9" destOrd="0" presId="urn:microsoft.com/office/officeart/2005/8/layout/radial6"/>
    <dgm:cxn modelId="{76B3F606-6760-475D-A6B2-FCA10A175B45}" type="presParOf" srcId="{2761FEF1-DECA-4686-9D47-0DBB76A20A82}" destId="{D84717D5-D534-4629-8733-3061B4D325D9}" srcOrd="10" destOrd="0" presId="urn:microsoft.com/office/officeart/2005/8/layout/radial6"/>
    <dgm:cxn modelId="{29A19C73-540B-42F9-80A5-4EEFADEEE460}" type="presParOf" srcId="{2761FEF1-DECA-4686-9D47-0DBB76A20A82}" destId="{960DCD94-7992-4773-9065-40D41C49310D}" srcOrd="11" destOrd="0" presId="urn:microsoft.com/office/officeart/2005/8/layout/radial6"/>
    <dgm:cxn modelId="{9886B928-22A7-4DE0-8681-12C406A5FAD5}" type="presParOf" srcId="{2761FEF1-DECA-4686-9D47-0DBB76A20A82}" destId="{6D342011-C462-4FCE-B572-03B934622AAC}" srcOrd="12" destOrd="0" presId="urn:microsoft.com/office/officeart/2005/8/layout/radial6"/>
    <dgm:cxn modelId="{39C89122-0D4B-4947-9E9B-75AA34E1CAF9}" type="presParOf" srcId="{2761FEF1-DECA-4686-9D47-0DBB76A20A82}" destId="{332E2686-CC20-420A-92BF-EFC0AAAE7916}" srcOrd="13" destOrd="0" presId="urn:microsoft.com/office/officeart/2005/8/layout/radial6"/>
    <dgm:cxn modelId="{000915E8-AAD5-42E7-999E-2868B3B47353}" type="presParOf" srcId="{2761FEF1-DECA-4686-9D47-0DBB76A20A82}" destId="{5C25AA02-BFA2-42F9-B7C1-8DB197588B45}" srcOrd="14" destOrd="0" presId="urn:microsoft.com/office/officeart/2005/8/layout/radial6"/>
    <dgm:cxn modelId="{E78AD6D4-3439-43CA-B2BD-EB88EA1FC6B4}" type="presParOf" srcId="{2761FEF1-DECA-4686-9D47-0DBB76A20A82}" destId="{A026876D-131F-4933-B057-655E6B57705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6876D-131F-4933-B057-655E6B577059}">
      <dsp:nvSpPr>
        <dsp:cNvPr id="0" name=""/>
        <dsp:cNvSpPr/>
      </dsp:nvSpPr>
      <dsp:spPr>
        <a:xfrm>
          <a:off x="2382342" y="830477"/>
          <a:ext cx="5643988" cy="5643988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2">
            <a:hueOff val="-3343561"/>
            <a:satOff val="-13279"/>
            <a:lumOff val="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42011-C462-4FCE-B572-03B934622AAC}">
      <dsp:nvSpPr>
        <dsp:cNvPr id="0" name=""/>
        <dsp:cNvSpPr/>
      </dsp:nvSpPr>
      <dsp:spPr>
        <a:xfrm>
          <a:off x="2382342" y="830477"/>
          <a:ext cx="5643988" cy="5643988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2">
            <a:hueOff val="-2507671"/>
            <a:satOff val="-9959"/>
            <a:lumOff val="6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E1029-0284-4373-8420-892BF4A97211}">
      <dsp:nvSpPr>
        <dsp:cNvPr id="0" name=""/>
        <dsp:cNvSpPr/>
      </dsp:nvSpPr>
      <dsp:spPr>
        <a:xfrm>
          <a:off x="2382342" y="830477"/>
          <a:ext cx="5643988" cy="5643988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2">
            <a:hueOff val="-1671780"/>
            <a:satOff val="-6640"/>
            <a:lumOff val="4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83BA8-239E-4492-BA2D-04B1BEC2A39B}">
      <dsp:nvSpPr>
        <dsp:cNvPr id="0" name=""/>
        <dsp:cNvSpPr/>
      </dsp:nvSpPr>
      <dsp:spPr>
        <a:xfrm>
          <a:off x="2382342" y="830477"/>
          <a:ext cx="5643988" cy="5643988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2">
            <a:hueOff val="-835890"/>
            <a:satOff val="-3320"/>
            <a:lumOff val="21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4BCF4-772B-4035-8A2A-DBE258CF6BE4}">
      <dsp:nvSpPr>
        <dsp:cNvPr id="0" name=""/>
        <dsp:cNvSpPr/>
      </dsp:nvSpPr>
      <dsp:spPr>
        <a:xfrm>
          <a:off x="2382342" y="830477"/>
          <a:ext cx="5643988" cy="5643988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66178-104F-433C-A1A0-3D2806636436}">
      <dsp:nvSpPr>
        <dsp:cNvPr id="0" name=""/>
        <dsp:cNvSpPr/>
      </dsp:nvSpPr>
      <dsp:spPr>
        <a:xfrm>
          <a:off x="3906406" y="2354541"/>
          <a:ext cx="2595860" cy="2595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/>
            <a:t>Cultura de paz</a:t>
          </a:r>
          <a:endParaRPr lang="es-MX" sz="4700" kern="1200" dirty="0"/>
        </a:p>
      </dsp:txBody>
      <dsp:txXfrm>
        <a:off x="4286561" y="2734696"/>
        <a:ext cx="1835550" cy="1835550"/>
      </dsp:txXfrm>
    </dsp:sp>
    <dsp:sp modelId="{B255AB4B-DDAE-43BB-B99B-A966652B485D}">
      <dsp:nvSpPr>
        <dsp:cNvPr id="0" name=""/>
        <dsp:cNvSpPr/>
      </dsp:nvSpPr>
      <dsp:spPr>
        <a:xfrm>
          <a:off x="3901928" y="-259775"/>
          <a:ext cx="2604815" cy="2311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Inicia con el reconocimiento del derecho de los demás a una vida digna, lo cual se logra mediante el diálogo y la cooperación</a:t>
          </a:r>
          <a:endParaRPr lang="es-MX" sz="1200" kern="1200" dirty="0"/>
        </a:p>
      </dsp:txBody>
      <dsp:txXfrm>
        <a:off x="4283394" y="78712"/>
        <a:ext cx="1841883" cy="1634361"/>
      </dsp:txXfrm>
    </dsp:sp>
    <dsp:sp modelId="{3D941E4F-D69C-45CA-B6F5-9EE0EBF40B78}">
      <dsp:nvSpPr>
        <dsp:cNvPr id="0" name=""/>
        <dsp:cNvSpPr/>
      </dsp:nvSpPr>
      <dsp:spPr>
        <a:xfrm>
          <a:off x="6448998" y="1431609"/>
          <a:ext cx="2753999" cy="2738063"/>
        </a:xfrm>
        <a:prstGeom prst="ellipse">
          <a:avLst/>
        </a:prstGeom>
        <a:solidFill>
          <a:schemeClr val="accent2">
            <a:hueOff val="-835890"/>
            <a:satOff val="-3320"/>
            <a:lumOff val="21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Puede expresar un ideal, ser sinónimo de tranquilidad interior, o identificarse con lo contrario de la violencia o ausencia de ésta.</a:t>
          </a:r>
          <a:endParaRPr lang="es-MX" sz="1200" kern="1200" dirty="0"/>
        </a:p>
      </dsp:txBody>
      <dsp:txXfrm>
        <a:off x="6852312" y="1832589"/>
        <a:ext cx="1947371" cy="1936103"/>
      </dsp:txXfrm>
    </dsp:sp>
    <dsp:sp modelId="{F677E287-FCC6-49C7-82A1-C140F988008F}">
      <dsp:nvSpPr>
        <dsp:cNvPr id="0" name=""/>
        <dsp:cNvSpPr/>
      </dsp:nvSpPr>
      <dsp:spPr>
        <a:xfrm>
          <a:off x="5419638" y="4647405"/>
          <a:ext cx="2809948" cy="2470368"/>
        </a:xfrm>
        <a:prstGeom prst="ellipse">
          <a:avLst/>
        </a:prstGeom>
        <a:solidFill>
          <a:schemeClr val="accent2">
            <a:hueOff val="-1671780"/>
            <a:satOff val="-6640"/>
            <a:lumOff val="42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 Se entiende como una serie de actitudes, comportamientos, valores y estilos de vida que se adoptan para construirla y mantenerla.</a:t>
          </a:r>
          <a:endParaRPr lang="es-MX" sz="1200" kern="1200" dirty="0"/>
        </a:p>
      </dsp:txBody>
      <dsp:txXfrm>
        <a:off x="5831145" y="5009182"/>
        <a:ext cx="1986934" cy="1746814"/>
      </dsp:txXfrm>
    </dsp:sp>
    <dsp:sp modelId="{D84717D5-D534-4629-8733-3061B4D325D9}">
      <dsp:nvSpPr>
        <dsp:cNvPr id="0" name=""/>
        <dsp:cNvSpPr/>
      </dsp:nvSpPr>
      <dsp:spPr>
        <a:xfrm>
          <a:off x="2293372" y="4662732"/>
          <a:ext cx="2581375" cy="2439713"/>
        </a:xfrm>
        <a:prstGeom prst="ellipse">
          <a:avLst/>
        </a:prstGeom>
        <a:solidFill>
          <a:schemeClr val="accent2">
            <a:hueOff val="-2507671"/>
            <a:satOff val="-9959"/>
            <a:lumOff val="6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Es un proceso encaminado a superar, reducir o evitar todo tipo de violencias: físicas, culturales y estructurales</a:t>
          </a:r>
          <a:endParaRPr lang="es-MX" sz="1200" kern="1200" dirty="0"/>
        </a:p>
      </dsp:txBody>
      <dsp:txXfrm>
        <a:off x="2671406" y="5020020"/>
        <a:ext cx="1825307" cy="1725137"/>
      </dsp:txXfrm>
    </dsp:sp>
    <dsp:sp modelId="{332E2686-CC20-420A-92BF-EFC0AAAE7916}">
      <dsp:nvSpPr>
        <dsp:cNvPr id="0" name=""/>
        <dsp:cNvSpPr/>
      </dsp:nvSpPr>
      <dsp:spPr>
        <a:xfrm>
          <a:off x="1160201" y="1451761"/>
          <a:ext cx="2844945" cy="2697760"/>
        </a:xfrm>
        <a:prstGeom prst="ellipse">
          <a:avLst/>
        </a:prstGeom>
        <a:solidFill>
          <a:schemeClr val="accent2">
            <a:hueOff val="-3343561"/>
            <a:satOff val="-13279"/>
            <a:lumOff val="84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 ONU la define, de manera general, como el conjunto de valores, actitudes, tradiciones, comportamientos y estilos de vida que reflejan e inspiran el respeto a la vida y los derechos humanos, el rechazo a la violencia, la promoción de una sociedad solidaria y el esfuerzo por atender las necesidades ambientales</a:t>
          </a:r>
        </a:p>
      </dsp:txBody>
      <dsp:txXfrm>
        <a:off x="1576834" y="1846839"/>
        <a:ext cx="2011679" cy="1907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62" y="1224583"/>
            <a:ext cx="5422004" cy="38496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527479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87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444" t="33179" r="16449" b="23569"/>
          <a:stretch/>
        </p:blipFill>
        <p:spPr>
          <a:xfrm>
            <a:off x="1738647" y="128789"/>
            <a:ext cx="8744755" cy="19447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549" y="2344357"/>
            <a:ext cx="8362950" cy="19958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29549" y="46110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Reflexiona y responde.</a:t>
            </a:r>
          </a:p>
          <a:p>
            <a:r>
              <a:rPr lang="es-MX" dirty="0"/>
              <a:t>¿Cuál o cuáles frases te parece que ejemplifican mejor la cultura de paz y por qué?</a:t>
            </a:r>
          </a:p>
          <a:p>
            <a:r>
              <a:rPr lang="es-MX" dirty="0"/>
              <a:t>¿Consideras importante vivir en un lugar donde haya paz? ¿Por qué?</a:t>
            </a:r>
          </a:p>
          <a:p>
            <a:r>
              <a:rPr lang="es-MX" dirty="0"/>
              <a:t>¿Qué acciones permiten tener una cultura de paz?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5910" y="2344357"/>
            <a:ext cx="130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ACTIVIDAD #1 PÁG 114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46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2710164"/>
              </p:ext>
            </p:extLst>
          </p:nvPr>
        </p:nvGraphicFramePr>
        <p:xfrm>
          <a:off x="914400" y="0"/>
          <a:ext cx="10363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6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3613"/>
          </a:xfrm>
        </p:spPr>
        <p:txBody>
          <a:bodyPr/>
          <a:lstStyle/>
          <a:p>
            <a:r>
              <a:rPr lang="es-MX" dirty="0" smtClean="0"/>
              <a:t>ACCIONES Y VALORES PARA LA CULTURA DE PAZ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403796"/>
            <a:ext cx="10363200" cy="46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Completa el esquema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09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3917"/>
          </a:xfrm>
        </p:spPr>
        <p:txBody>
          <a:bodyPr>
            <a:normAutofit/>
          </a:bodyPr>
          <a:lstStyle/>
          <a:p>
            <a:r>
              <a:rPr lang="es-MX" sz="1400" dirty="0"/>
              <a:t>Características de una cultura de paz</a:t>
            </a:r>
            <a:br>
              <a:rPr lang="es-MX" sz="1400" dirty="0"/>
            </a:br>
            <a:r>
              <a:rPr lang="es-MX" sz="1400" dirty="0"/>
              <a:t>1. Clasifica las siguientes afirmaciones, considerando si corresponden a características de la cultura de paz o no.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39404"/>
            <a:ext cx="10363826" cy="4971244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LA PAZ SE RELACIONA CON REDUCIR O EVITAR LA VIOLENCIA FÍSICA ÚNICAMENTE________</a:t>
            </a:r>
          </a:p>
          <a:p>
            <a:pPr marL="0" indent="0">
              <a:buNone/>
            </a:pPr>
            <a:r>
              <a:rPr lang="es-MX" dirty="0" smtClean="0"/>
              <a:t>EN LA CULTURA DE PAZ NO HAY CONFLICTO NI VIOLENCIA________ </a:t>
            </a:r>
          </a:p>
          <a:p>
            <a:pPr marL="0" indent="0">
              <a:buNone/>
            </a:pPr>
            <a:r>
              <a:rPr lang="es-MX" dirty="0" smtClean="0"/>
              <a:t>LA PAZ ES TAMBIEN UNA CULTURA, ENTENDIDA COMO UN ESTILO DE VIDA Y ACTITUDES PARA MANTENERLA_____________ </a:t>
            </a:r>
          </a:p>
          <a:p>
            <a:pPr marL="0" indent="0">
              <a:buNone/>
            </a:pPr>
            <a:r>
              <a:rPr lang="es-MX" dirty="0" smtClean="0"/>
              <a:t>LA PAZ ES UN DERECHO COLECTIVO_________ </a:t>
            </a:r>
          </a:p>
          <a:p>
            <a:pPr marL="0" indent="0">
              <a:buNone/>
            </a:pPr>
            <a:r>
              <a:rPr lang="es-MX" dirty="0" smtClean="0"/>
              <a:t>LA PAZ SE LOGRA CON LA PARTICIPCIÓN DE CADA PERSONA, NO DEL COLECTIVO_____  </a:t>
            </a:r>
          </a:p>
          <a:p>
            <a:pPr marL="0" indent="0">
              <a:buNone/>
            </a:pPr>
            <a:r>
              <a:rPr lang="es-MX" dirty="0" smtClean="0"/>
              <a:t>LA PAZ SIGNIFICA ÚNICAMENTE QUE HAY AUSENCIA DE GUERRA_________  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352282" y="2704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 #2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8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4221"/>
          </a:xfrm>
        </p:spPr>
        <p:txBody>
          <a:bodyPr>
            <a:normAutofit/>
          </a:bodyPr>
          <a:lstStyle/>
          <a:p>
            <a:pPr algn="l"/>
            <a:r>
              <a:rPr lang="es-MX" sz="1600" dirty="0" smtClean="0"/>
              <a:t>COLOCA LAS PALABRAS QUE FALTAN EN LOS ESPACIOS:</a:t>
            </a:r>
            <a:br>
              <a:rPr lang="es-MX" sz="1600" dirty="0" smtClean="0"/>
            </a:br>
            <a:r>
              <a:rPr lang="es-MX" sz="1600" dirty="0" smtClean="0"/>
              <a:t> </a:t>
            </a:r>
            <a:r>
              <a:rPr lang="es-MX" sz="1600" b="1" dirty="0" smtClean="0"/>
              <a:t>INTERNO  -  INMEDIATO  -  RESPETO  -  INTERPERSONAL  -  CULTURA  -  PAZ  -  ESTRATEGIAS  -  VIOLENCIA  -  PAULATINO  -  SU DIGNIDAD  -  INEQUIDAD Y DESIGUALDAD  -  SE CONSTRUYE ENTRE TODOS  -  UNA OPORTUNIDAD DE APRENDIZAJE.  </a:t>
            </a:r>
            <a:endParaRPr lang="es-MX" sz="16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983" t="22721" r="15361" b="21244"/>
          <a:stretch/>
        </p:blipFill>
        <p:spPr>
          <a:xfrm>
            <a:off x="1970468" y="1622738"/>
            <a:ext cx="8474298" cy="26530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51538" y="193183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 #3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472" t="46759" r="16022" b="16791"/>
          <a:stretch/>
        </p:blipFill>
        <p:spPr>
          <a:xfrm>
            <a:off x="1970468" y="4275786"/>
            <a:ext cx="8474298" cy="2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5128"/>
          </a:xfrm>
        </p:spPr>
        <p:txBody>
          <a:bodyPr>
            <a:normAutofit/>
          </a:bodyPr>
          <a:lstStyle/>
          <a:p>
            <a:pPr algn="l"/>
            <a:r>
              <a:rPr lang="es-MX" sz="1400" dirty="0"/>
              <a:t>Para vivir en paz hay que valorar</a:t>
            </a:r>
            <a:br>
              <a:rPr lang="es-MX" sz="1400" dirty="0"/>
            </a:br>
            <a:r>
              <a:rPr lang="es-MX" sz="1400" dirty="0"/>
              <a:t>1. Lee cada afirmación y elige la acción o valor correspondiente a la cultura de paz.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13646"/>
            <a:ext cx="10363826" cy="5370489"/>
          </a:xfrm>
        </p:spPr>
        <p:txBody>
          <a:bodyPr>
            <a:normAutofit/>
          </a:bodyPr>
          <a:lstStyle/>
          <a:p>
            <a:r>
              <a:rPr lang="es-MX" sz="1400" dirty="0"/>
              <a:t>a) </a:t>
            </a:r>
            <a:r>
              <a:rPr lang="es-MX" sz="1400" dirty="0" smtClean="0"/>
              <a:t>S</a:t>
            </a:r>
            <a:r>
              <a:rPr lang="es-MX" sz="1400" cap="none" dirty="0" smtClean="0"/>
              <a:t>urge frente a problemas en los que la capacidad de los seres humanos para disponer de los recursos naturales está en riesgo.</a:t>
            </a:r>
          </a:p>
          <a:p>
            <a:endParaRPr lang="es-MX" sz="1400" cap="none" dirty="0"/>
          </a:p>
          <a:p>
            <a:r>
              <a:rPr lang="es-MX" sz="1400" cap="none" dirty="0"/>
              <a:t>b) Se relaciona con la difusión de una vía pacífica y positiva de solución de conflictos</a:t>
            </a:r>
            <a:r>
              <a:rPr lang="es-MX" sz="1400" cap="none" dirty="0" smtClean="0"/>
              <a:t>.</a:t>
            </a:r>
          </a:p>
          <a:p>
            <a:pPr marL="0" indent="0">
              <a:buNone/>
            </a:pPr>
            <a:endParaRPr lang="es-MX" sz="1400" cap="none" dirty="0"/>
          </a:p>
          <a:p>
            <a:r>
              <a:rPr lang="es-MX" sz="1400" cap="none" dirty="0"/>
              <a:t>c) Cada persona tiene una responsabilidad ética con los demás, poniendo en práctica valores como la cooperación, desinterés o generosidad y ofreciendo lo mejor de sí mismo</a:t>
            </a:r>
            <a:r>
              <a:rPr lang="es-MX" sz="1400" cap="none" dirty="0" smtClean="0"/>
              <a:t>.</a:t>
            </a:r>
          </a:p>
          <a:p>
            <a:endParaRPr lang="es-MX" sz="1400" cap="none" dirty="0"/>
          </a:p>
          <a:p>
            <a:r>
              <a:rPr lang="es-MX" sz="1400" cap="none" dirty="0"/>
              <a:t>d) Es un derecho humano básico y sin él no podría ejercerse ninguno de ellos</a:t>
            </a:r>
            <a:r>
              <a:rPr lang="es-MX" sz="1400" cap="none" dirty="0" smtClean="0"/>
              <a:t>.</a:t>
            </a:r>
          </a:p>
          <a:p>
            <a:endParaRPr lang="es-MX" sz="1400" cap="none" dirty="0"/>
          </a:p>
          <a:p>
            <a:r>
              <a:rPr lang="es-MX" sz="1400" cap="none" dirty="0"/>
              <a:t>e) Este valor va más allá de la justicia: es dar algo a un semejante que no necesariamente le pertenece o es suyo, ni tampoco lo </a:t>
            </a:r>
            <a:r>
              <a:rPr lang="es-MX" sz="1400" cap="none" dirty="0" smtClean="0"/>
              <a:t>necesita</a:t>
            </a:r>
          </a:p>
          <a:p>
            <a:endParaRPr lang="es-MX" sz="1400" cap="none" dirty="0"/>
          </a:p>
          <a:p>
            <a:r>
              <a:rPr lang="es-MX" sz="1400" cap="none" dirty="0"/>
              <a:t>. f) Es un elemento esencial del diálogo; es la esencia del encuentro entre personas: implica </a:t>
            </a:r>
            <a:r>
              <a:rPr lang="es-MX" sz="1400" cap="none" dirty="0" smtClean="0"/>
              <a:t>tolerancia</a:t>
            </a:r>
            <a:r>
              <a:rPr lang="es-MX" sz="1400" cap="none" dirty="0"/>
              <a:t>, respeto, comprender, conocer y crear vínculos con otros.</a:t>
            </a:r>
          </a:p>
        </p:txBody>
      </p:sp>
    </p:spTree>
    <p:extLst>
      <p:ext uri="{BB962C8B-B14F-4D97-AF65-F5344CB8AC3E}">
        <p14:creationId xmlns:p14="http://schemas.microsoft.com/office/powerpoint/2010/main" val="12157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79</TotalTime>
  <Words>472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Gota</vt:lpstr>
      <vt:lpstr>Presentación de PowerPoint</vt:lpstr>
      <vt:lpstr>Presentación de PowerPoint</vt:lpstr>
      <vt:lpstr>Presentación de PowerPoint</vt:lpstr>
      <vt:lpstr>ACCIONES Y VALORES PARA LA CULTURA DE PAZ</vt:lpstr>
      <vt:lpstr>Completa el esquema</vt:lpstr>
      <vt:lpstr>Características de una cultura de paz 1. Clasifica las siguientes afirmaciones, considerando si corresponden a características de la cultura de paz o no.</vt:lpstr>
      <vt:lpstr>COLOCA LAS PALABRAS QUE FALTAN EN LOS ESPACIOS:  INTERNO  -  INMEDIATO  -  RESPETO  -  INTERPERSONAL  -  CULTURA  -  PAZ  -  ESTRATEGIAS  -  VIOLENCIA  -  PAULATINO  -  SU DIGNIDAD  -  INEQUIDAD Y DESIGUALDAD  -  SE CONSTRUYE ENTRE TODOS  -  UNA OPORTUNIDAD DE APRENDIZAJE.  </vt:lpstr>
      <vt:lpstr>Para vivir en paz hay que valorar 1. Lee cada afirmación y elige la acción o valor correspondiente a la cultura de paz.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10</cp:revision>
  <dcterms:created xsi:type="dcterms:W3CDTF">2021-03-16T23:29:01Z</dcterms:created>
  <dcterms:modified xsi:type="dcterms:W3CDTF">2021-03-17T02:51:11Z</dcterms:modified>
</cp:coreProperties>
</file>