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8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976893"/>
          </a:xfrm>
        </p:spPr>
        <p:txBody>
          <a:bodyPr/>
          <a:lstStyle/>
          <a:p>
            <a:r>
              <a:rPr lang="es-MX" dirty="0" smtClean="0"/>
              <a:t>EL ROMANTICISMO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39694" y="2671583"/>
            <a:ext cx="9001462" cy="3394366"/>
          </a:xfrm>
        </p:spPr>
        <p:txBody>
          <a:bodyPr/>
          <a:lstStyle/>
          <a:p>
            <a:r>
              <a:rPr lang="es-MX" dirty="0" smtClean="0"/>
              <a:t>CARACTERÍSTICAS LITERARIAS</a:t>
            </a:r>
            <a:endParaRPr lang="es-MX" dirty="0"/>
          </a:p>
        </p:txBody>
      </p:sp>
      <p:pic>
        <p:nvPicPr>
          <p:cNvPr id="1026" name="Picture 2" descr="▷ El ROMANTICISMO LITERARIO ESPAÑOL 【Características, Historia 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61" y="3389424"/>
            <a:ext cx="38100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99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4" y="631065"/>
            <a:ext cx="10187189" cy="5473521"/>
          </a:xfrm>
        </p:spPr>
      </p:pic>
      <p:sp>
        <p:nvSpPr>
          <p:cNvPr id="5" name="CuadroTexto 4"/>
          <p:cNvSpPr txBox="1"/>
          <p:nvPr/>
        </p:nvSpPr>
        <p:spPr>
          <a:xfrm>
            <a:off x="2440546" y="2767660"/>
            <a:ext cx="7495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solidFill>
                  <a:schemeClr val="bg1"/>
                </a:solidFill>
              </a:rPr>
              <a:t>6. </a:t>
            </a:r>
            <a:r>
              <a:rPr lang="es-MX" sz="2000" b="1" dirty="0" smtClean="0">
                <a:solidFill>
                  <a:schemeClr val="bg1"/>
                </a:solidFill>
              </a:rPr>
              <a:t>LA INCOMPRENSIÓN, EL RECHAZO DE LA SOCIEDAD HIZO QUE EL ROMÁNTICO SE EVADIERA EN EL TIEMPO Y EN EL ESPACIO</a:t>
            </a:r>
            <a:r>
              <a:rPr lang="es-MX" sz="1600" b="1" dirty="0" smtClean="0"/>
              <a:t>.</a:t>
            </a:r>
            <a:endParaRPr lang="es-MX" sz="1600" b="1" dirty="0"/>
          </a:p>
        </p:txBody>
      </p:sp>
    </p:spTree>
    <p:extLst>
      <p:ext uri="{BB962C8B-B14F-4D97-AF65-F5344CB8AC3E}">
        <p14:creationId xmlns:p14="http://schemas.microsoft.com/office/powerpoint/2010/main" val="184322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688" y="3702050"/>
            <a:ext cx="5756856" cy="2311400"/>
          </a:xfrm>
        </p:spPr>
      </p:pic>
      <p:sp>
        <p:nvSpPr>
          <p:cNvPr id="4" name="CuadroTexto 3"/>
          <p:cNvSpPr txBox="1"/>
          <p:nvPr/>
        </p:nvSpPr>
        <p:spPr>
          <a:xfrm>
            <a:off x="1828800" y="1094704"/>
            <a:ext cx="89894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/>
              <a:t>7. NACEN NUEVAS FORMAS: LA NOVELA HISTÓRICA, LA POESÍA INTIMISTA Y LA FILOSÓFICA.</a:t>
            </a:r>
          </a:p>
          <a:p>
            <a:pPr algn="just"/>
            <a:r>
              <a:rPr lang="es-MX" sz="2400" dirty="0" smtClean="0"/>
              <a:t>LA LENGUA Y EL ESTILO SUFRIERON CAMBIOS: EMPLEA UNA FORMA MÁS LIBRE, SENCILLA, EN OCASIONES COLOQUIAL, RICA EN ADJETIVOS Y METÁFORAS.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47724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PRINCIPALES POETAS ROMÁNTICOS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0895" y="1684025"/>
            <a:ext cx="10820548" cy="50241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 smtClean="0"/>
              <a:t>  </a:t>
            </a:r>
            <a:r>
              <a:rPr lang="es-MX" sz="2400" dirty="0" smtClean="0"/>
              <a:t>GEORGE GORDON, LORD BYRON (1788-1824)</a:t>
            </a:r>
          </a:p>
          <a:p>
            <a:pPr marL="0" indent="0">
              <a:buNone/>
            </a:pPr>
            <a:r>
              <a:rPr lang="es-MX" sz="2400" dirty="0"/>
              <a:t> </a:t>
            </a:r>
            <a:r>
              <a:rPr lang="es-MX" sz="2400" dirty="0" smtClean="0"/>
              <a:t>    INGLÉS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/>
              <a:t>  </a:t>
            </a:r>
            <a:r>
              <a:rPr lang="es-MX" sz="2400" dirty="0" smtClean="0">
                <a:effectLst/>
              </a:rPr>
              <a:t>GUSTAVO ADOLFO BÉCQUER (1836-1870) ESPAÑOL</a:t>
            </a:r>
          </a:p>
          <a:p>
            <a:pPr marL="0" indent="0">
              <a:buNone/>
            </a:pPr>
            <a:endParaRPr lang="es-MX" dirty="0"/>
          </a:p>
          <a:p>
            <a:pPr>
              <a:buFont typeface="Wingdings" panose="05000000000000000000" pitchFamily="2" charset="2"/>
              <a:buChar char="v"/>
            </a:pPr>
            <a:endParaRPr lang="es-MX" dirty="0" smtClean="0"/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  <a:p>
            <a:pPr>
              <a:buFont typeface="Wingdings" panose="05000000000000000000" pitchFamily="2" charset="2"/>
              <a:buChar char="v"/>
            </a:pPr>
            <a:endParaRPr lang="es-MX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s-MX" dirty="0"/>
              <a:t> </a:t>
            </a:r>
            <a:r>
              <a:rPr lang="es-MX" dirty="0" smtClean="0"/>
              <a:t> </a:t>
            </a:r>
            <a:r>
              <a:rPr lang="es-MX" sz="2400" dirty="0" smtClean="0"/>
              <a:t>MANUEL ACUÑA (1849-1873) MEXICANO</a:t>
            </a:r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  <a:p>
            <a:pPr>
              <a:buFont typeface="Wingdings" panose="05000000000000000000" pitchFamily="2" charset="2"/>
              <a:buChar char="v"/>
            </a:pPr>
            <a:endParaRPr lang="es-MX" dirty="0" smtClean="0"/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  <a:p>
            <a:pPr>
              <a:buFont typeface="Wingdings" panose="05000000000000000000" pitchFamily="2" charset="2"/>
              <a:buChar char="v"/>
            </a:pPr>
            <a:endParaRPr lang="es-MX" dirty="0" smtClean="0"/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098" name="Picture 2" descr="15 frases célebres de Lord Byr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989" y="1838570"/>
            <a:ext cx="2086377" cy="194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as OBRAS más IMPORTANTES de Gustavo Adolfo BÉCQUER - ¡¡RESUMEN!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65" y="3408835"/>
            <a:ext cx="2071644" cy="182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ANUEL ACUÑA NARRO, POETA, DRAMATURGO Y SUICIDA - Saltillo36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" r="4128"/>
          <a:stretch/>
        </p:blipFill>
        <p:spPr bwMode="auto">
          <a:xfrm>
            <a:off x="7520230" y="4467836"/>
            <a:ext cx="2071644" cy="198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35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CONTESTA LAS SIGUIENTES PREGUNTAS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s-MX" sz="2400" dirty="0" smtClean="0"/>
              <a:t>ESCRIBE </a:t>
            </a:r>
            <a:r>
              <a:rPr lang="es-MX" sz="2400" dirty="0" smtClean="0"/>
              <a:t>TRES CARACTERÍSTICAS LITERARIAS DEL ROMANTICISMO</a:t>
            </a:r>
          </a:p>
          <a:p>
            <a:pPr marL="457200" indent="-457200">
              <a:buAutoNum type="arabicPeriod"/>
            </a:pPr>
            <a:r>
              <a:rPr lang="es-MX" sz="2400" dirty="0" smtClean="0"/>
              <a:t>¿CUÁNDO Y DÓNDE NACIÓ LA LITERATURA ROMÁNTICA?</a:t>
            </a:r>
          </a:p>
          <a:p>
            <a:pPr marL="457200" indent="-457200">
              <a:buAutoNum type="arabicPeriod"/>
            </a:pPr>
            <a:r>
              <a:rPr lang="es-MX" sz="2400" dirty="0" smtClean="0"/>
              <a:t>ESCRIBE </a:t>
            </a:r>
            <a:r>
              <a:rPr lang="es-MX" sz="2400" dirty="0" smtClean="0"/>
              <a:t>EL NOMBRE DE DOS AUTORES Y SU NACIONALIDAD</a:t>
            </a:r>
          </a:p>
          <a:p>
            <a:pPr marL="457200" indent="-457200">
              <a:buAutoNum type="arabicPeriod"/>
            </a:pPr>
            <a:r>
              <a:rPr lang="es-MX" sz="2400" dirty="0" smtClean="0"/>
              <a:t>ESCRIBE TU DEFINICIÓN DE POESÍA</a:t>
            </a:r>
          </a:p>
          <a:p>
            <a:pPr marL="0" indent="0">
              <a:buNone/>
            </a:pPr>
            <a:endParaRPr lang="es-MX" sz="2400" dirty="0" smtClean="0"/>
          </a:p>
          <a:p>
            <a:pPr marL="0" indent="0">
              <a:buNone/>
            </a:pPr>
            <a:endParaRPr lang="es-MX" sz="2400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457200" indent="-457200">
              <a:buAutoNum type="arabicPeriod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5731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ES LA POESÍA?</a:t>
            </a:r>
            <a:endParaRPr lang="es-MX" dirty="0"/>
          </a:p>
        </p:txBody>
      </p:sp>
      <p:pic>
        <p:nvPicPr>
          <p:cNvPr id="2052" name="Picture 4" descr="LITERATURA ROMÁNTICA – Palmigrafí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95" y="1712891"/>
            <a:ext cx="10110520" cy="443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2588654" y="2664630"/>
            <a:ext cx="75470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/>
              <a:t>ES UNA MANIFESTACIÓN </a:t>
            </a:r>
            <a:r>
              <a:rPr lang="es-MX" sz="2400" dirty="0"/>
              <a:t>CULTURAL EN LA QUE SE VEN </a:t>
            </a:r>
            <a:r>
              <a:rPr lang="es-MX" sz="2400" dirty="0" smtClean="0"/>
              <a:t>REFLEJADAS LAS INQUIETUDES, INTERESES, CREENCIAS, PREOCUPACIONES Y SENTIMIENTOS DE DIVERSOS GRUPOS HUMANOS DE ÉPOCAS DIFERENTES.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21337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RIMA XXI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MX" dirty="0" smtClean="0"/>
          </a:p>
          <a:p>
            <a:pPr marL="0" indent="0" algn="ctr">
              <a:buNone/>
            </a:pPr>
            <a:r>
              <a:rPr lang="es-MX" dirty="0" smtClean="0"/>
              <a:t> </a:t>
            </a:r>
            <a:r>
              <a:rPr lang="es-MX" sz="2400" dirty="0" smtClean="0"/>
              <a:t>¿QUÉ ES POESÍA?, DICES MIENTRAS CLAVAS</a:t>
            </a:r>
          </a:p>
          <a:p>
            <a:pPr marL="0" indent="0" algn="ctr">
              <a:buNone/>
            </a:pPr>
            <a:r>
              <a:rPr lang="es-MX" sz="2400" dirty="0" smtClean="0"/>
              <a:t>EN MI PUPILA TU PUPILA AZUL.</a:t>
            </a:r>
          </a:p>
          <a:p>
            <a:pPr marL="0" indent="0" algn="ctr">
              <a:buNone/>
            </a:pPr>
            <a:r>
              <a:rPr lang="es-MX" sz="2400" dirty="0" smtClean="0"/>
              <a:t>¿QUÉ ES POESÍA? ¿Y TÚ ME LO PREGUNTAS?</a:t>
            </a:r>
          </a:p>
          <a:p>
            <a:pPr marL="0" indent="0" algn="ctr">
              <a:buNone/>
            </a:pPr>
            <a:r>
              <a:rPr lang="es-MX" sz="2400" dirty="0" smtClean="0"/>
              <a:t>POESÍA…ERES TÚ.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67389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8" y="669701"/>
            <a:ext cx="10341735" cy="5331853"/>
          </a:xfrm>
        </p:spPr>
      </p:pic>
      <p:sp>
        <p:nvSpPr>
          <p:cNvPr id="5" name="CuadroTexto 4"/>
          <p:cNvSpPr txBox="1"/>
          <p:nvPr/>
        </p:nvSpPr>
        <p:spPr>
          <a:xfrm>
            <a:off x="8190964" y="759853"/>
            <a:ext cx="29363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COMIENZA A GESTARSE EN EUROPA, PRINCIPALMENTE EN ALEMANIA Y GRAN BRETAÑA EN LA PRIMERA MITAD DEL SIGLO XIX.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1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8642" y="978795"/>
            <a:ext cx="10290219" cy="481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2846231" y="2704563"/>
            <a:ext cx="6709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/>
              <a:t>1. ALGUNOS ROMÁNTICOS TIENEN LOS SENTIMIENTOS A FLOR DE PIEL, PONEN A SU YO COMO MEDIDA DE TODO.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14825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03" y="541338"/>
            <a:ext cx="10032642" cy="5679158"/>
          </a:xfrm>
        </p:spPr>
      </p:pic>
      <p:sp>
        <p:nvSpPr>
          <p:cNvPr id="5" name="CuadroTexto 4"/>
          <p:cNvSpPr txBox="1"/>
          <p:nvPr/>
        </p:nvSpPr>
        <p:spPr>
          <a:xfrm>
            <a:off x="2472745" y="1996225"/>
            <a:ext cx="8422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/>
              <a:t>2. SON MELANCÓLICOS, FRUSTRADOS, LLENOS DE FRACASOS Y DESILUSIONES.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421179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72" y="798490"/>
            <a:ext cx="9955369" cy="5203065"/>
          </a:xfrm>
        </p:spPr>
      </p:pic>
      <p:sp>
        <p:nvSpPr>
          <p:cNvPr id="5" name="CuadroTexto 4"/>
          <p:cNvSpPr txBox="1"/>
          <p:nvPr/>
        </p:nvSpPr>
        <p:spPr>
          <a:xfrm>
            <a:off x="1918952" y="1674254"/>
            <a:ext cx="8448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solidFill>
                  <a:schemeClr val="bg1"/>
                </a:solidFill>
              </a:rPr>
              <a:t>3. OTROS RETORNAN A LA NATURALEZA, GUSTAN DE LO EXÓTICO, DE PAISAJES LEJANOS Y SOLITARIOS.</a:t>
            </a:r>
            <a:endParaRPr lang="es-MX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7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555" y="746974"/>
            <a:ext cx="8834907" cy="5267459"/>
          </a:xfrm>
        </p:spPr>
      </p:pic>
      <p:sp>
        <p:nvSpPr>
          <p:cNvPr id="6" name="CuadroTexto 5"/>
          <p:cNvSpPr txBox="1"/>
          <p:nvPr/>
        </p:nvSpPr>
        <p:spPr>
          <a:xfrm>
            <a:off x="2318197" y="2034862"/>
            <a:ext cx="7276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/>
              <a:t>4. TIENDEN A LA EVASIÓN, GUSTAN DE LA SOLEDAD, VEN LA MUERTE COMO ÚLTIMA SOLUCIÓN Y LLEGAN AL SUICIDIO.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88418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26" y="515155"/>
            <a:ext cx="10045520" cy="5756856"/>
          </a:xfrm>
        </p:spPr>
      </p:pic>
      <p:sp>
        <p:nvSpPr>
          <p:cNvPr id="5" name="CuadroTexto 4"/>
          <p:cNvSpPr txBox="1"/>
          <p:nvPr/>
        </p:nvSpPr>
        <p:spPr>
          <a:xfrm>
            <a:off x="2060620" y="1365161"/>
            <a:ext cx="7868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solidFill>
                  <a:schemeClr val="bg1"/>
                </a:solidFill>
              </a:rPr>
              <a:t>5. EXISTE OTRO TIPO DE HOMBRE ROMÁNTICO: ALTIVO, ORGULLOSO, REBELDE, QUE AMA LA LIBERTAD.</a:t>
            </a:r>
            <a:endParaRPr lang="es-MX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0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TM04033921[[fn=Damasco]]</Template>
  <TotalTime>1164</TotalTime>
  <Words>316</Words>
  <Application>Microsoft Office PowerPoint</Application>
  <PresentationFormat>Panorámica</PresentationFormat>
  <Paragraphs>40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Bookman Old Style</vt:lpstr>
      <vt:lpstr>Rockwell</vt:lpstr>
      <vt:lpstr>Wingdings</vt:lpstr>
      <vt:lpstr>Damask</vt:lpstr>
      <vt:lpstr>EL ROMANTICISMO</vt:lpstr>
      <vt:lpstr>¿QUÉ ES LA POESÍA?</vt:lpstr>
      <vt:lpstr>RIMA XXI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PRINCIPALES POETAS ROMÁNTICOS</vt:lpstr>
      <vt:lpstr>CONTESTA LAS SIGUIENTES PREGUNTAS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ROMANTICISMO</dc:title>
  <dc:creator>letty OLIVARES</dc:creator>
  <cp:lastModifiedBy>letty OLIVARES</cp:lastModifiedBy>
  <cp:revision>26</cp:revision>
  <dcterms:created xsi:type="dcterms:W3CDTF">2020-08-08T18:29:11Z</dcterms:created>
  <dcterms:modified xsi:type="dcterms:W3CDTF">2020-08-23T17:42:47Z</dcterms:modified>
</cp:coreProperties>
</file>