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6" r:id="rId6"/>
    <p:sldId id="267" r:id="rId7"/>
    <p:sldId id="265" r:id="rId8"/>
    <p:sldId id="260" r:id="rId9"/>
    <p:sldId id="261" r:id="rId10"/>
    <p:sldId id="268" r:id="rId11"/>
    <p:sldId id="262" r:id="rId12"/>
    <p:sldId id="269" r:id="rId13"/>
    <p:sldId id="263" r:id="rId14"/>
    <p:sldId id="264"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402418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428025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06736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5689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20605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164396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384199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40397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19/10/2021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75807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AEA0C91-137F-4724-8FF0-3C4336A2EC1D}" type="datetimeFigureOut">
              <a:rPr lang="es-MX" smtClean="0"/>
              <a:t>19/10/2021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65769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AEA0C91-137F-4724-8FF0-3C4336A2EC1D}" type="datetimeFigureOut">
              <a:rPr lang="es-MX" smtClean="0"/>
              <a:t>19/10/2021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31134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AEA0C91-137F-4724-8FF0-3C4336A2EC1D}" type="datetimeFigureOut">
              <a:rPr lang="es-MX" smtClean="0"/>
              <a:t>19/10/2021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387017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A0C91-137F-4724-8FF0-3C4336A2EC1D}" type="datetimeFigureOut">
              <a:rPr lang="es-MX" smtClean="0"/>
              <a:t>19/10/2021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349618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EA0C91-137F-4724-8FF0-3C4336A2EC1D}" type="datetimeFigureOut">
              <a:rPr lang="es-MX" smtClean="0"/>
              <a:t>19/10/2021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74680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EA0C91-137F-4724-8FF0-3C4336A2EC1D}" type="datetimeFigureOut">
              <a:rPr lang="es-MX" smtClean="0"/>
              <a:t>19/10/2021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27075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EA0C91-137F-4724-8FF0-3C4336A2EC1D}" type="datetimeFigureOut">
              <a:rPr lang="es-MX" smtClean="0"/>
              <a:t>19/10/2021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8CA4903-1B77-4C3A-B6F4-B6A5665B85C3}" type="slidenum">
              <a:rPr lang="es-MX" smtClean="0"/>
              <a:t>‹Nº›</a:t>
            </a:fld>
            <a:endParaRPr lang="es-MX"/>
          </a:p>
        </p:txBody>
      </p:sp>
    </p:spTree>
    <p:extLst>
      <p:ext uri="{BB962C8B-B14F-4D97-AF65-F5344CB8AC3E}">
        <p14:creationId xmlns:p14="http://schemas.microsoft.com/office/powerpoint/2010/main" val="19033222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7766936" cy="776548"/>
          </a:xfrm>
        </p:spPr>
        <p:txBody>
          <a:bodyPr/>
          <a:lstStyle/>
          <a:p>
            <a:pPr algn="ctr"/>
            <a:r>
              <a:rPr lang="es-MX" dirty="0" smtClean="0"/>
              <a:t>TEMA 3</a:t>
            </a:r>
            <a:endParaRPr lang="es-MX" dirty="0"/>
          </a:p>
        </p:txBody>
      </p:sp>
      <p:sp>
        <p:nvSpPr>
          <p:cNvPr id="3" name="Subtítulo 2"/>
          <p:cNvSpPr>
            <a:spLocks noGrp="1"/>
          </p:cNvSpPr>
          <p:nvPr>
            <p:ph type="subTitle" idx="1"/>
          </p:nvPr>
        </p:nvSpPr>
        <p:spPr>
          <a:xfrm>
            <a:off x="1507067" y="3425781"/>
            <a:ext cx="7766936" cy="1721952"/>
          </a:xfrm>
        </p:spPr>
        <p:txBody>
          <a:bodyPr>
            <a:normAutofit lnSpcReduction="10000"/>
          </a:bodyPr>
          <a:lstStyle/>
          <a:p>
            <a:pPr algn="ctr"/>
            <a:r>
              <a:rPr lang="es-MX" dirty="0" smtClean="0"/>
              <a:t>RECURSOS TECNOLÓGICOS PARA EL ANÁLISIS GEOGRÁFICO</a:t>
            </a:r>
            <a:endParaRPr lang="es-MX" dirty="0"/>
          </a:p>
          <a:p>
            <a:pPr algn="ctr"/>
            <a:r>
              <a:rPr lang="es-MX" dirty="0" smtClean="0"/>
              <a:t>L 3 USO DE LA TECNOLOGÍA PARA EL ANÁLISIS DEL ESPACIO GEOGRÁFICO</a:t>
            </a:r>
          </a:p>
          <a:p>
            <a:pPr algn="ctr"/>
            <a:r>
              <a:rPr lang="es-MX" dirty="0" smtClean="0"/>
              <a:t>APRENDIZAJE ESPERADO</a:t>
            </a:r>
          </a:p>
          <a:p>
            <a:pPr algn="ctr"/>
            <a:r>
              <a:rPr lang="es-MX" dirty="0" smtClean="0"/>
              <a:t>Empleas recursos tecnológicos para obtener y representar información geográfica en las escalas local, nacional y mundial.</a:t>
            </a:r>
            <a:endParaRPr lang="es-MX" dirty="0"/>
          </a:p>
        </p:txBody>
      </p:sp>
    </p:spTree>
    <p:extLst>
      <p:ext uri="{BB962C8B-B14F-4D97-AF65-F5344CB8AC3E}">
        <p14:creationId xmlns:p14="http://schemas.microsoft.com/office/powerpoint/2010/main" val="33334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88643"/>
            <a:ext cx="8596668" cy="5152720"/>
          </a:xfrm>
        </p:spPr>
        <p:txBody>
          <a:bodyPr/>
          <a:lstStyle/>
          <a:p>
            <a:pPr marL="0" indent="0">
              <a:buNone/>
            </a:pPr>
            <a:r>
              <a:rPr lang="es-MX" dirty="0" smtClean="0"/>
              <a:t>Aplicaciones: </a:t>
            </a:r>
          </a:p>
          <a:p>
            <a:pPr marL="0" indent="0">
              <a:buNone/>
            </a:pPr>
            <a:r>
              <a:rPr lang="es-MX" dirty="0" smtClean="0"/>
              <a:t>Ubicar automóviles, armamento militar, yacimientos de petróleo etc.</a:t>
            </a:r>
          </a:p>
          <a:p>
            <a:pPr marL="0" indent="0">
              <a:buNone/>
            </a:pPr>
            <a:r>
              <a:rPr lang="es-MX" dirty="0" smtClean="0"/>
              <a:t>Permite ubicar mascotas</a:t>
            </a:r>
          </a:p>
          <a:p>
            <a:pPr marL="0" indent="0">
              <a:buNone/>
            </a:pPr>
            <a:r>
              <a:rPr lang="es-MX" dirty="0" smtClean="0"/>
              <a:t>Ofrece seguridad a los padres de familia al darles información sobre el lugar donde se encuentran los hijos.</a:t>
            </a:r>
          </a:p>
          <a:p>
            <a:pPr marL="0" indent="0">
              <a:buNone/>
            </a:pPr>
            <a:r>
              <a:rPr lang="es-MX" dirty="0" smtClean="0"/>
              <a:t>Permite la elaboración de mapas para georreferenciar montañas, ríos, ciudades etc.</a:t>
            </a:r>
            <a:endParaRPr lang="es-MX" dirty="0"/>
          </a:p>
        </p:txBody>
      </p:sp>
    </p:spTree>
    <p:extLst>
      <p:ext uri="{BB962C8B-B14F-4D97-AF65-F5344CB8AC3E}">
        <p14:creationId xmlns:p14="http://schemas.microsoft.com/office/powerpoint/2010/main" val="82185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154806"/>
          </a:xfrm>
        </p:spPr>
        <p:txBody>
          <a:bodyPr>
            <a:normAutofit fontScale="90000"/>
          </a:bodyPr>
          <a:lstStyle/>
          <a:p>
            <a:pPr algn="ctr"/>
            <a:r>
              <a:rPr lang="es-MX" dirty="0" smtClean="0"/>
              <a:t>SISTEMA DE INFORMACIÓN GEOGRÁFICA</a:t>
            </a:r>
            <a:br>
              <a:rPr lang="es-MX" dirty="0" smtClean="0"/>
            </a:br>
            <a:r>
              <a:rPr lang="es-MX" dirty="0" smtClean="0"/>
              <a:t>SIG</a:t>
            </a:r>
            <a:endParaRPr lang="es-MX" dirty="0"/>
          </a:p>
        </p:txBody>
      </p:sp>
      <p:sp>
        <p:nvSpPr>
          <p:cNvPr id="3" name="Marcador de contenido 2"/>
          <p:cNvSpPr>
            <a:spLocks noGrp="1"/>
          </p:cNvSpPr>
          <p:nvPr>
            <p:ph idx="1"/>
          </p:nvPr>
        </p:nvSpPr>
        <p:spPr>
          <a:xfrm>
            <a:off x="677334" y="1764406"/>
            <a:ext cx="8596668" cy="4276956"/>
          </a:xfrm>
        </p:spPr>
        <p:txBody>
          <a:bodyPr/>
          <a:lstStyle/>
          <a:p>
            <a:pPr marL="0" indent="0">
              <a:buNone/>
            </a:pPr>
            <a:r>
              <a:rPr lang="es-MX" dirty="0" smtClean="0"/>
              <a:t>Son un conjunto de herramientas de software que nos permite obtener, gestionar, manipular y analizar datos georreferenciados con </a:t>
            </a:r>
            <a:r>
              <a:rPr lang="es-MX" dirty="0" err="1" smtClean="0"/>
              <a:t>gps</a:t>
            </a:r>
            <a:r>
              <a:rPr lang="es-MX" dirty="0" smtClean="0"/>
              <a:t> y representarlos en mapas digitales.</a:t>
            </a:r>
          </a:p>
          <a:p>
            <a:pPr marL="0" indent="0">
              <a:buNone/>
            </a:pPr>
            <a:r>
              <a:rPr lang="es-MX" dirty="0" smtClean="0"/>
              <a:t>Esto mapas se elaboran a partir de imágenes de satélite y después se le agregan capas de información referentes a los componentes naturales, sociales, culturales, económicos, políticos del espacio geográfico.</a:t>
            </a:r>
          </a:p>
          <a:p>
            <a:pPr marL="0" indent="0">
              <a:buNone/>
            </a:pPr>
            <a:r>
              <a:rPr lang="es-MX" dirty="0" smtClean="0"/>
              <a:t>Con el SIG se pueden elaborar modelos tridimensionales de </a:t>
            </a:r>
            <a:r>
              <a:rPr lang="es-MX" dirty="0"/>
              <a:t>l</a:t>
            </a:r>
            <a:r>
              <a:rPr lang="es-MX" dirty="0" smtClean="0"/>
              <a:t>ugares, territorios, y regiones de interés.</a:t>
            </a:r>
            <a:endParaRPr lang="es-MX" dirty="0"/>
          </a:p>
        </p:txBody>
      </p:sp>
      <p:pic>
        <p:nvPicPr>
          <p:cNvPr id="4" name="Imagen 3"/>
          <p:cNvPicPr>
            <a:picLocks noChangeAspect="1"/>
          </p:cNvPicPr>
          <p:nvPr/>
        </p:nvPicPr>
        <p:blipFill>
          <a:blip r:embed="rId2"/>
          <a:stretch>
            <a:fillRect/>
          </a:stretch>
        </p:blipFill>
        <p:spPr>
          <a:xfrm>
            <a:off x="1841679" y="4407928"/>
            <a:ext cx="5872766" cy="2057266"/>
          </a:xfrm>
          <a:prstGeom prst="rect">
            <a:avLst/>
          </a:prstGeom>
        </p:spPr>
      </p:pic>
    </p:spTree>
    <p:extLst>
      <p:ext uri="{BB962C8B-B14F-4D97-AF65-F5344CB8AC3E}">
        <p14:creationId xmlns:p14="http://schemas.microsoft.com/office/powerpoint/2010/main" val="192603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02277"/>
            <a:ext cx="8596668" cy="5539086"/>
          </a:xfrm>
        </p:spPr>
        <p:txBody>
          <a:bodyPr/>
          <a:lstStyle/>
          <a:p>
            <a:r>
              <a:rPr lang="es-MX" dirty="0" smtClean="0"/>
              <a:t>Nos ayuda a responder preguntas como ¿qué hay aquí? ¿cómo y cuándo cambio? ¿por qué ocurrió  aquí?</a:t>
            </a:r>
          </a:p>
          <a:p>
            <a:r>
              <a:rPr lang="es-MX" dirty="0" smtClean="0"/>
              <a:t>Nos ayuda a elaborar mapas de riesgos para tomar acciones de prevención de desastres.</a:t>
            </a:r>
          </a:p>
          <a:p>
            <a:r>
              <a:rPr lang="es-MX" dirty="0" smtClean="0"/>
              <a:t>Conocer rutas para enviar servicios de emergencia</a:t>
            </a:r>
          </a:p>
          <a:p>
            <a:r>
              <a:rPr lang="es-MX" dirty="0" smtClean="0"/>
              <a:t>Estudiar la propagación de epidemias</a:t>
            </a:r>
            <a:endParaRPr lang="es-MX" dirty="0"/>
          </a:p>
        </p:txBody>
      </p:sp>
    </p:spTree>
    <p:extLst>
      <p:ext uri="{BB962C8B-B14F-4D97-AF65-F5344CB8AC3E}">
        <p14:creationId xmlns:p14="http://schemas.microsoft.com/office/powerpoint/2010/main" val="41488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ACTIVIDAD</a:t>
            </a:r>
            <a:endParaRPr lang="es-MX" dirty="0"/>
          </a:p>
        </p:txBody>
      </p:sp>
      <p:sp>
        <p:nvSpPr>
          <p:cNvPr id="3" name="Marcador de contenido 2"/>
          <p:cNvSpPr>
            <a:spLocks noGrp="1"/>
          </p:cNvSpPr>
          <p:nvPr>
            <p:ph idx="1"/>
          </p:nvPr>
        </p:nvSpPr>
        <p:spPr/>
        <p:txBody>
          <a:bodyPr/>
          <a:lstStyle/>
          <a:p>
            <a:pPr marL="0" indent="0">
              <a:buNone/>
            </a:pPr>
            <a:r>
              <a:rPr lang="es-MX" dirty="0" smtClean="0"/>
              <a:t>COMPLETA EL CUADRO CON LAS CARACTERÍSTICAS  DE CADA RECURSO TECNOLÓGICO.</a:t>
            </a:r>
          </a:p>
          <a:p>
            <a:pPr marL="0" indent="0">
              <a:buNone/>
            </a:pPr>
            <a:endParaRPr lang="es-MX" dirty="0" smtClean="0"/>
          </a:p>
          <a:p>
            <a:pPr marL="0" indent="0">
              <a:buNone/>
            </a:pPr>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1322498995"/>
              </p:ext>
            </p:extLst>
          </p:nvPr>
        </p:nvGraphicFramePr>
        <p:xfrm>
          <a:off x="911668" y="3192410"/>
          <a:ext cx="8128000" cy="29260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pPr algn="ctr"/>
                      <a:r>
                        <a:rPr lang="es-MX" dirty="0" smtClean="0"/>
                        <a:t>IMAGEN</a:t>
                      </a:r>
                      <a:r>
                        <a:rPr lang="es-MX" baseline="0" dirty="0" smtClean="0"/>
                        <a:t> DE SATÉLITE </a:t>
                      </a:r>
                      <a:endParaRPr lang="es-MX" dirty="0"/>
                    </a:p>
                  </a:txBody>
                  <a:tcPr/>
                </a:tc>
                <a:tc>
                  <a:txBody>
                    <a:bodyPr/>
                    <a:lstStyle/>
                    <a:p>
                      <a:pPr algn="ctr"/>
                      <a:r>
                        <a:rPr lang="es-MX" dirty="0" smtClean="0"/>
                        <a:t>FOTOGRAFÍA</a:t>
                      </a:r>
                      <a:r>
                        <a:rPr lang="es-MX" baseline="0" dirty="0" smtClean="0"/>
                        <a:t> AÉREA</a:t>
                      </a:r>
                      <a:endParaRPr lang="es-MX" dirty="0" smtClean="0"/>
                    </a:p>
                    <a:p>
                      <a:endParaRPr lang="es-MX" dirty="0"/>
                    </a:p>
                  </a:txBody>
                  <a:tcPr/>
                </a:tc>
                <a:tc>
                  <a:txBody>
                    <a:bodyPr/>
                    <a:lstStyle/>
                    <a:p>
                      <a:pPr algn="ctr"/>
                      <a:r>
                        <a:rPr lang="es-MX" dirty="0" smtClean="0"/>
                        <a:t>GPS</a:t>
                      </a:r>
                    </a:p>
                    <a:p>
                      <a:pPr algn="ctr"/>
                      <a:r>
                        <a:rPr lang="es-MX" dirty="0" smtClean="0"/>
                        <a:t>Sistema de posicionamiento global</a:t>
                      </a:r>
                    </a:p>
                    <a:p>
                      <a:endParaRPr lang="es-MX" dirty="0"/>
                    </a:p>
                  </a:txBody>
                  <a:tcPr/>
                </a:tc>
                <a:tc>
                  <a:txBody>
                    <a:bodyPr/>
                    <a:lstStyle/>
                    <a:p>
                      <a:pPr algn="ctr"/>
                      <a:r>
                        <a:rPr lang="es-MX" dirty="0" smtClean="0"/>
                        <a:t>SIG</a:t>
                      </a:r>
                    </a:p>
                    <a:p>
                      <a:pPr algn="ctr"/>
                      <a:r>
                        <a:rPr lang="es-MX" dirty="0" smtClean="0"/>
                        <a:t>Sistema de información geográfica</a:t>
                      </a:r>
                      <a:endParaRPr lang="es-MX" dirty="0"/>
                    </a:p>
                  </a:txBody>
                  <a:tcPr/>
                </a:tc>
                <a:tc>
                  <a:txBody>
                    <a:bodyPr/>
                    <a:lstStyle/>
                    <a:p>
                      <a:pPr algn="ctr"/>
                      <a:r>
                        <a:rPr lang="es-MX" dirty="0" smtClean="0"/>
                        <a:t>Drones</a:t>
                      </a:r>
                      <a:endParaRPr lang="es-MX" dirty="0"/>
                    </a:p>
                  </a:txBody>
                  <a:tcPr/>
                </a:tc>
              </a:tr>
              <a:tr h="370840">
                <a:tc>
                  <a:txBody>
                    <a:bodyPr/>
                    <a:lstStyle/>
                    <a:p>
                      <a:endParaRPr lang="es-MX" dirty="0"/>
                    </a:p>
                  </a:txBody>
                  <a:tcPr/>
                </a:tc>
                <a:tc>
                  <a:txBody>
                    <a:bodyPr/>
                    <a:lstStyle/>
                    <a:p>
                      <a:endParaRPr lang="es-MX" dirty="0" smtClean="0"/>
                    </a:p>
                    <a:p>
                      <a:endParaRPr lang="es-MX" dirty="0" smtClean="0"/>
                    </a:p>
                    <a:p>
                      <a:endParaRPr lang="es-MX" dirty="0" smtClean="0"/>
                    </a:p>
                    <a:p>
                      <a:endParaRPr lang="es-MX" dirty="0" smtClean="0"/>
                    </a:p>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r>
            </a:tbl>
          </a:graphicData>
        </a:graphic>
      </p:graphicFrame>
    </p:spTree>
    <p:extLst>
      <p:ext uri="{BB962C8B-B14F-4D97-AF65-F5344CB8AC3E}">
        <p14:creationId xmlns:p14="http://schemas.microsoft.com/office/powerpoint/2010/main" val="194467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USOS DE UN DRONE</a:t>
            </a:r>
            <a:endParaRPr lang="es-MX" dirty="0"/>
          </a:p>
        </p:txBody>
      </p:sp>
      <p:pic>
        <p:nvPicPr>
          <p:cNvPr id="4" name="Marcador de contenido 3"/>
          <p:cNvPicPr>
            <a:picLocks noGrp="1" noChangeAspect="1"/>
          </p:cNvPicPr>
          <p:nvPr>
            <p:ph idx="1"/>
          </p:nvPr>
        </p:nvPicPr>
        <p:blipFill>
          <a:blip r:embed="rId2"/>
          <a:stretch>
            <a:fillRect/>
          </a:stretch>
        </p:blipFill>
        <p:spPr>
          <a:xfrm>
            <a:off x="2525150" y="2292088"/>
            <a:ext cx="4901035" cy="2627642"/>
          </a:xfrm>
          <a:prstGeom prst="rect">
            <a:avLst/>
          </a:prstGeom>
        </p:spPr>
      </p:pic>
    </p:spTree>
    <p:extLst>
      <p:ext uri="{BB962C8B-B14F-4D97-AF65-F5344CB8AC3E}">
        <p14:creationId xmlns:p14="http://schemas.microsoft.com/office/powerpoint/2010/main" val="53657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01014"/>
          </a:xfrm>
        </p:spPr>
        <p:txBody>
          <a:bodyPr>
            <a:normAutofit fontScale="90000"/>
          </a:bodyPr>
          <a:lstStyle/>
          <a:p>
            <a:r>
              <a:rPr lang="es-MX" dirty="0" smtClean="0"/>
              <a:t>RESPONDE</a:t>
            </a:r>
            <a:endParaRPr lang="es-MX" dirty="0"/>
          </a:p>
        </p:txBody>
      </p:sp>
      <p:sp>
        <p:nvSpPr>
          <p:cNvPr id="3" name="Marcador de contenido 2"/>
          <p:cNvSpPr>
            <a:spLocks noGrp="1"/>
          </p:cNvSpPr>
          <p:nvPr>
            <p:ph idx="1"/>
          </p:nvPr>
        </p:nvSpPr>
        <p:spPr>
          <a:xfrm>
            <a:off x="677334" y="1378039"/>
            <a:ext cx="8596668" cy="4663323"/>
          </a:xfrm>
        </p:spPr>
        <p:txBody>
          <a:bodyPr>
            <a:normAutofit fontScale="92500" lnSpcReduction="10000"/>
          </a:bodyPr>
          <a:lstStyle/>
          <a:p>
            <a:pPr marL="0" indent="0">
              <a:buNone/>
            </a:pPr>
            <a:r>
              <a:rPr lang="es-MX" b="1" dirty="0" smtClean="0"/>
              <a:t>INICIO</a:t>
            </a:r>
          </a:p>
          <a:p>
            <a:pPr marL="0" indent="0">
              <a:buNone/>
            </a:pPr>
            <a:r>
              <a:rPr lang="es-MX" dirty="0" smtClean="0"/>
              <a:t>¿Qué información podemos analizar del espacio geográfico?</a:t>
            </a:r>
          </a:p>
          <a:p>
            <a:pPr marL="0" indent="0">
              <a:buNone/>
            </a:pPr>
            <a:r>
              <a:rPr lang="es-MX" b="1" dirty="0" smtClean="0"/>
              <a:t>Cantidad de lluvia que cae, altitud del relieve, tipo de suelo, crecimiento económico de un país, total de habitantes etc.</a:t>
            </a:r>
          </a:p>
          <a:p>
            <a:pPr marL="0" indent="0">
              <a:buNone/>
            </a:pPr>
            <a:r>
              <a:rPr lang="es-MX" dirty="0" smtClean="0"/>
              <a:t>Todos estos datos para qué otras disciplinas son útiles</a:t>
            </a:r>
          </a:p>
          <a:p>
            <a:pPr marL="0" indent="0">
              <a:buNone/>
            </a:pPr>
            <a:r>
              <a:rPr lang="es-MX" b="1" dirty="0" smtClean="0"/>
              <a:t>Biología, meteorología, economía, política etc.</a:t>
            </a:r>
          </a:p>
          <a:p>
            <a:pPr marL="0" indent="0">
              <a:buNone/>
            </a:pPr>
            <a:r>
              <a:rPr lang="es-MX" dirty="0" smtClean="0"/>
              <a:t> ¿A qué le llamamos georreferenciación y qué nos permite</a:t>
            </a:r>
            <a:r>
              <a:rPr lang="es-MX" dirty="0" smtClean="0"/>
              <a:t>?</a:t>
            </a:r>
          </a:p>
          <a:p>
            <a:pPr marL="0" indent="0">
              <a:buNone/>
            </a:pPr>
            <a:r>
              <a:rPr lang="es-MX" dirty="0" smtClean="0"/>
              <a:t>Significa que toda la información geográfica debe asociase con los valores</a:t>
            </a:r>
            <a:r>
              <a:rPr lang="es-MX" dirty="0" smtClean="0"/>
              <a:t> de sus  coordenadas o con un territorio delimitado.</a:t>
            </a:r>
            <a:endParaRPr lang="es-MX" dirty="0" smtClean="0"/>
          </a:p>
          <a:p>
            <a:pPr marL="0" indent="0">
              <a:buNone/>
            </a:pPr>
            <a:r>
              <a:rPr lang="es-MX" b="1" dirty="0" smtClean="0"/>
              <a:t>Ubicar un lugar de acuerdo con sus coordenadas geográficas mediante el uso de GPS.</a:t>
            </a:r>
          </a:p>
          <a:p>
            <a:pPr marL="0" indent="0">
              <a:buNone/>
            </a:pPr>
            <a:endParaRPr lang="es-MX" dirty="0" smtClean="0"/>
          </a:p>
          <a:p>
            <a:pPr marL="0" indent="0">
              <a:buNone/>
            </a:pPr>
            <a:endParaRPr lang="es-MX" dirty="0"/>
          </a:p>
          <a:p>
            <a:pPr marL="0" indent="0">
              <a:buNone/>
            </a:pPr>
            <a:r>
              <a:rPr lang="es-MX" dirty="0" smtClean="0"/>
              <a:t> </a:t>
            </a:r>
            <a:endParaRPr lang="es-MX" dirty="0"/>
          </a:p>
        </p:txBody>
      </p:sp>
    </p:spTree>
    <p:extLst>
      <p:ext uri="{BB962C8B-B14F-4D97-AF65-F5344CB8AC3E}">
        <p14:creationId xmlns:p14="http://schemas.microsoft.com/office/powerpoint/2010/main" val="270542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5822421"/>
          </a:xfrm>
        </p:spPr>
        <p:txBody>
          <a:bodyPr/>
          <a:lstStyle/>
          <a:p>
            <a:r>
              <a:rPr lang="es-MX" dirty="0" smtClean="0"/>
              <a:t>La técnica para la elaboración de los mapas al igual que la ciencia ha evolucionado junto con los avances tecnológicos.*</a:t>
            </a:r>
          </a:p>
          <a:p>
            <a:endParaRPr lang="es-MX" dirty="0"/>
          </a:p>
          <a:p>
            <a:pPr marL="0" indent="0" algn="ctr">
              <a:buNone/>
            </a:pPr>
            <a:r>
              <a:rPr lang="es-MX" dirty="0" smtClean="0"/>
              <a:t>IMÁGENES DE SATÉLITE</a:t>
            </a:r>
          </a:p>
          <a:p>
            <a:pPr marL="0" indent="0" algn="ctr">
              <a:buNone/>
            </a:pPr>
            <a:endParaRPr lang="es-MX" dirty="0"/>
          </a:p>
        </p:txBody>
      </p:sp>
      <p:pic>
        <p:nvPicPr>
          <p:cNvPr id="4" name="Imagen 3"/>
          <p:cNvPicPr>
            <a:picLocks noChangeAspect="1"/>
          </p:cNvPicPr>
          <p:nvPr/>
        </p:nvPicPr>
        <p:blipFill>
          <a:blip r:embed="rId2"/>
          <a:stretch>
            <a:fillRect/>
          </a:stretch>
        </p:blipFill>
        <p:spPr>
          <a:xfrm>
            <a:off x="991674" y="1764406"/>
            <a:ext cx="7830354" cy="4056845"/>
          </a:xfrm>
          <a:prstGeom prst="rect">
            <a:avLst/>
          </a:prstGeom>
        </p:spPr>
      </p:pic>
    </p:spTree>
    <p:extLst>
      <p:ext uri="{BB962C8B-B14F-4D97-AF65-F5344CB8AC3E}">
        <p14:creationId xmlns:p14="http://schemas.microsoft.com/office/powerpoint/2010/main" val="211247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166"/>
          </a:xfrm>
        </p:spPr>
        <p:txBody>
          <a:bodyPr>
            <a:normAutofit fontScale="90000"/>
          </a:bodyPr>
          <a:lstStyle/>
          <a:p>
            <a:pPr algn="ctr"/>
            <a:r>
              <a:rPr lang="es-MX" dirty="0" smtClean="0"/>
              <a:t>IMÁGENES DE SATÉLITE</a:t>
            </a:r>
            <a:br>
              <a:rPr lang="es-MX" dirty="0" smtClean="0"/>
            </a:br>
            <a:r>
              <a:rPr lang="es-MX" dirty="0"/>
              <a:t/>
            </a:r>
            <a:br>
              <a:rPr lang="es-MX" dirty="0"/>
            </a:br>
            <a:r>
              <a:rPr lang="es-MX" dirty="0" smtClean="0">
                <a:solidFill>
                  <a:schemeClr val="tx1">
                    <a:lumMod val="65000"/>
                    <a:lumOff val="35000"/>
                  </a:schemeClr>
                </a:solidFill>
              </a:rPr>
              <a:t>DESARROLLO</a:t>
            </a:r>
            <a:endParaRPr lang="es-MX" dirty="0">
              <a:solidFill>
                <a:schemeClr val="tx1">
                  <a:lumMod val="65000"/>
                  <a:lumOff val="35000"/>
                </a:schemeClr>
              </a:solidFill>
            </a:endParaRPr>
          </a:p>
        </p:txBody>
      </p:sp>
      <p:sp>
        <p:nvSpPr>
          <p:cNvPr id="3" name="Marcador de contenido 2"/>
          <p:cNvSpPr>
            <a:spLocks noGrp="1"/>
          </p:cNvSpPr>
          <p:nvPr>
            <p:ph idx="1"/>
          </p:nvPr>
        </p:nvSpPr>
        <p:spPr/>
        <p:txBody>
          <a:bodyPr>
            <a:normAutofit fontScale="92500" lnSpcReduction="10000"/>
          </a:bodyPr>
          <a:lstStyle/>
          <a:p>
            <a:pPr marL="0" indent="0">
              <a:buNone/>
            </a:pPr>
            <a:r>
              <a:rPr lang="es-MX" dirty="0" smtClean="0"/>
              <a:t>Son fotografías de la tierra tomadas desde el espacio, adaptados a los satélites artificiales.</a:t>
            </a:r>
          </a:p>
          <a:p>
            <a:pPr marL="0" indent="0">
              <a:buNone/>
            </a:pPr>
            <a:r>
              <a:rPr lang="es-MX" dirty="0" smtClean="0"/>
              <a:t>Las primeras imágenes eran tomadas a gran altura desde un avión o avioneta , posteriormente se empezó a tomar fotografías de la Tierra desde satélites artificiales.</a:t>
            </a:r>
          </a:p>
          <a:p>
            <a:pPr marL="0" indent="0">
              <a:buNone/>
            </a:pPr>
            <a:r>
              <a:rPr lang="es-MX" dirty="0" smtClean="0"/>
              <a:t>Responde :</a:t>
            </a:r>
          </a:p>
          <a:p>
            <a:pPr marL="0" indent="0">
              <a:buNone/>
            </a:pPr>
            <a:r>
              <a:rPr lang="es-MX" dirty="0" smtClean="0"/>
              <a:t>En qué año fue tomada la primera fotografía aérea R= 1858 (globo aerostático)</a:t>
            </a:r>
          </a:p>
          <a:p>
            <a:pPr marL="0" indent="0">
              <a:buNone/>
            </a:pPr>
            <a:r>
              <a:rPr lang="es-MX" dirty="0" smtClean="0"/>
              <a:t>Qué nos permite distinguir una fotografía aérea R= </a:t>
            </a:r>
            <a:r>
              <a:rPr lang="es-MX" dirty="0" smtClean="0"/>
              <a:t>El aspecto real de la superficie terrestre en diferentes escalas.</a:t>
            </a:r>
            <a:endParaRPr lang="es-MX" dirty="0" smtClean="0"/>
          </a:p>
          <a:p>
            <a:pPr marL="0" indent="0">
              <a:buNone/>
            </a:pPr>
            <a:r>
              <a:rPr lang="es-MX" dirty="0" smtClean="0"/>
              <a:t>A partir de qué década se empezaron a colocar satélites artificiales en órbita alrededor de la tierra  R= 60’s</a:t>
            </a:r>
          </a:p>
          <a:p>
            <a:pPr marL="0" indent="0">
              <a:buNone/>
            </a:pPr>
            <a:r>
              <a:rPr lang="es-MX" dirty="0" smtClean="0"/>
              <a:t>Inicialmente cuál era su función original R= USO MILITAR Y MEJORAR TELECOMUNICACIONES.</a:t>
            </a:r>
          </a:p>
        </p:txBody>
      </p:sp>
    </p:spTree>
    <p:extLst>
      <p:ext uri="{BB962C8B-B14F-4D97-AF65-F5344CB8AC3E}">
        <p14:creationId xmlns:p14="http://schemas.microsoft.com/office/powerpoint/2010/main" val="246466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6417"/>
            <a:ext cx="8596668" cy="845713"/>
          </a:xfrm>
        </p:spPr>
        <p:txBody>
          <a:bodyPr/>
          <a:lstStyle/>
          <a:p>
            <a:pPr algn="ctr"/>
            <a:r>
              <a:rPr lang="es-MX" dirty="0" smtClean="0"/>
              <a:t>IMÁGENES DE SATELITE</a:t>
            </a:r>
            <a:endParaRPr lang="es-MX" dirty="0"/>
          </a:p>
        </p:txBody>
      </p:sp>
      <p:sp>
        <p:nvSpPr>
          <p:cNvPr id="3" name="Marcador de contenido 2"/>
          <p:cNvSpPr>
            <a:spLocks noGrp="1"/>
          </p:cNvSpPr>
          <p:nvPr>
            <p:ph idx="1"/>
          </p:nvPr>
        </p:nvSpPr>
        <p:spPr>
          <a:xfrm>
            <a:off x="677334" y="1622739"/>
            <a:ext cx="8596668" cy="4418624"/>
          </a:xfrm>
        </p:spPr>
        <p:txBody>
          <a:bodyPr/>
          <a:lstStyle/>
          <a:p>
            <a:pPr marL="0" indent="0">
              <a:buNone/>
            </a:pPr>
            <a:r>
              <a:rPr lang="es-MX" dirty="0" smtClean="0"/>
              <a:t>Son representaciones visuales de datos de la superficie terrestre que son capturados por un sensor colocado en un satélite artificial; esos </a:t>
            </a:r>
            <a:r>
              <a:rPr lang="es-MX" dirty="0" smtClean="0"/>
              <a:t>datos </a:t>
            </a:r>
            <a:r>
              <a:rPr lang="es-MX" dirty="0" smtClean="0"/>
              <a:t>se procesan, se convierten en imágenes y, de esa manera, permiten conocer las características de la tierra a escala local, nacional y mundial.</a:t>
            </a:r>
          </a:p>
          <a:p>
            <a:pPr marL="0" indent="0">
              <a:buNone/>
            </a:pPr>
            <a:r>
              <a:rPr lang="es-MX" dirty="0" smtClean="0"/>
              <a:t>Nos permiten observar la evolución de fenómenos en la superficie terrestre.</a:t>
            </a:r>
          </a:p>
          <a:p>
            <a:pPr marL="0" indent="0">
              <a:buNone/>
            </a:pPr>
            <a:endParaRPr lang="es-MX" dirty="0"/>
          </a:p>
          <a:p>
            <a:pPr marL="0" indent="0">
              <a:buNone/>
            </a:pPr>
            <a:endParaRPr lang="es-MX" dirty="0" smtClean="0"/>
          </a:p>
          <a:p>
            <a:pPr marL="0" indent="0">
              <a:buNone/>
            </a:pPr>
            <a:endParaRPr lang="es-MX" dirty="0"/>
          </a:p>
          <a:p>
            <a:pPr marL="0" indent="0">
              <a:buNone/>
            </a:pPr>
            <a:r>
              <a:rPr lang="es-MX" dirty="0" smtClean="0"/>
              <a:t>Nos permiten monitorear incendios forestales y disminución de zonas boscosas.</a:t>
            </a:r>
          </a:p>
          <a:p>
            <a:pPr marL="0" indent="0">
              <a:buNone/>
            </a:pPr>
            <a:endParaRPr lang="es-MX" dirty="0"/>
          </a:p>
        </p:txBody>
      </p:sp>
      <p:pic>
        <p:nvPicPr>
          <p:cNvPr id="4" name="Imagen 3"/>
          <p:cNvPicPr>
            <a:picLocks noChangeAspect="1"/>
          </p:cNvPicPr>
          <p:nvPr/>
        </p:nvPicPr>
        <p:blipFill>
          <a:blip r:embed="rId2"/>
          <a:stretch>
            <a:fillRect/>
          </a:stretch>
        </p:blipFill>
        <p:spPr>
          <a:xfrm>
            <a:off x="3232597" y="3278326"/>
            <a:ext cx="2139301" cy="1107449"/>
          </a:xfrm>
          <a:prstGeom prst="rect">
            <a:avLst/>
          </a:prstGeom>
        </p:spPr>
      </p:pic>
      <p:pic>
        <p:nvPicPr>
          <p:cNvPr id="5" name="Imagen 4"/>
          <p:cNvPicPr>
            <a:picLocks noChangeAspect="1"/>
          </p:cNvPicPr>
          <p:nvPr/>
        </p:nvPicPr>
        <p:blipFill>
          <a:blip r:embed="rId3"/>
          <a:stretch>
            <a:fillRect/>
          </a:stretch>
        </p:blipFill>
        <p:spPr>
          <a:xfrm>
            <a:off x="3379363" y="4934218"/>
            <a:ext cx="2857500" cy="1600200"/>
          </a:xfrm>
          <a:prstGeom prst="rect">
            <a:avLst/>
          </a:prstGeom>
        </p:spPr>
      </p:pic>
    </p:spTree>
    <p:extLst>
      <p:ext uri="{BB962C8B-B14F-4D97-AF65-F5344CB8AC3E}">
        <p14:creationId xmlns:p14="http://schemas.microsoft.com/office/powerpoint/2010/main" val="366419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53793"/>
            <a:ext cx="8596668" cy="5487570"/>
          </a:xfrm>
        </p:spPr>
        <p:txBody>
          <a:bodyPr/>
          <a:lstStyle/>
          <a:p>
            <a:pPr marL="0" indent="0">
              <a:buNone/>
            </a:pPr>
            <a:r>
              <a:rPr lang="es-MX" dirty="0" smtClean="0"/>
              <a:t>Proporcionan una gran cantidad de información a bajo costo, con rapidez y en tiempo real.</a:t>
            </a:r>
          </a:p>
          <a:p>
            <a:pPr marL="0" indent="0">
              <a:buNone/>
            </a:pPr>
            <a:r>
              <a:rPr lang="es-MX" dirty="0" smtClean="0"/>
              <a:t>Actualmente se ofrecen imágenes con mayor resolución y de fácil acceso a los usuarios.</a:t>
            </a:r>
            <a:endParaRPr lang="es-MX" dirty="0"/>
          </a:p>
        </p:txBody>
      </p:sp>
    </p:spTree>
    <p:extLst>
      <p:ext uri="{BB962C8B-B14F-4D97-AF65-F5344CB8AC3E}">
        <p14:creationId xmlns:p14="http://schemas.microsoft.com/office/powerpoint/2010/main" val="20489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FOTOGRAFÍAS AÉRAS</a:t>
            </a:r>
            <a:endParaRPr lang="es-MX" dirty="0"/>
          </a:p>
        </p:txBody>
      </p:sp>
      <p:sp>
        <p:nvSpPr>
          <p:cNvPr id="3" name="Marcador de contenido 2"/>
          <p:cNvSpPr>
            <a:spLocks noGrp="1"/>
          </p:cNvSpPr>
          <p:nvPr>
            <p:ph idx="1"/>
          </p:nvPr>
        </p:nvSpPr>
        <p:spPr/>
        <p:txBody>
          <a:bodyPr/>
          <a:lstStyle/>
          <a:p>
            <a:pPr marL="0" indent="0">
              <a:buNone/>
            </a:pPr>
            <a:r>
              <a:rPr lang="es-MX" dirty="0" smtClean="0"/>
              <a:t>Se toman desde los aviones se interpretan mediante un aparato llamado estereoscopio el cual permite verlas en tercera dimensión y crear un mosaico completo de un lugar para obtener e interpretar información sobre sus formas de relieve, ríos, tipos de vegetación, infraestructura urbana o rural, actividades ganaderas etc.</a:t>
            </a:r>
            <a:endParaRPr lang="es-MX" dirty="0"/>
          </a:p>
        </p:txBody>
      </p:sp>
    </p:spTree>
    <p:extLst>
      <p:ext uri="{BB962C8B-B14F-4D97-AF65-F5344CB8AC3E}">
        <p14:creationId xmlns:p14="http://schemas.microsoft.com/office/powerpoint/2010/main" val="230686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MX" dirty="0" smtClean="0"/>
              <a:t>Son útiles para elaborar mapas y planos de los terrenos de las ciudades, así como realizar proyectos de construcción, detectar explotaciones forestales, cultivos prohibidos etc.</a:t>
            </a:r>
            <a:endParaRPr lang="es-MX" dirty="0"/>
          </a:p>
        </p:txBody>
      </p:sp>
      <p:pic>
        <p:nvPicPr>
          <p:cNvPr id="4" name="Imagen 3"/>
          <p:cNvPicPr>
            <a:picLocks noChangeAspect="1"/>
          </p:cNvPicPr>
          <p:nvPr/>
        </p:nvPicPr>
        <p:blipFill>
          <a:blip r:embed="rId2"/>
          <a:stretch>
            <a:fillRect/>
          </a:stretch>
        </p:blipFill>
        <p:spPr>
          <a:xfrm>
            <a:off x="824248" y="3773272"/>
            <a:ext cx="1815921" cy="1212023"/>
          </a:xfrm>
          <a:prstGeom prst="rect">
            <a:avLst/>
          </a:prstGeom>
        </p:spPr>
      </p:pic>
      <p:pic>
        <p:nvPicPr>
          <p:cNvPr id="5" name="Imagen 4"/>
          <p:cNvPicPr>
            <a:picLocks noChangeAspect="1"/>
          </p:cNvPicPr>
          <p:nvPr/>
        </p:nvPicPr>
        <p:blipFill>
          <a:blip r:embed="rId3"/>
          <a:stretch>
            <a:fillRect/>
          </a:stretch>
        </p:blipFill>
        <p:spPr>
          <a:xfrm>
            <a:off x="3296054" y="3773272"/>
            <a:ext cx="2137892" cy="1212023"/>
          </a:xfrm>
          <a:prstGeom prst="rect">
            <a:avLst/>
          </a:prstGeom>
        </p:spPr>
      </p:pic>
      <p:pic>
        <p:nvPicPr>
          <p:cNvPr id="6" name="Imagen 5"/>
          <p:cNvPicPr>
            <a:picLocks noChangeAspect="1"/>
          </p:cNvPicPr>
          <p:nvPr/>
        </p:nvPicPr>
        <p:blipFill>
          <a:blip r:embed="rId4"/>
          <a:stretch>
            <a:fillRect/>
          </a:stretch>
        </p:blipFill>
        <p:spPr>
          <a:xfrm>
            <a:off x="6089831" y="3773272"/>
            <a:ext cx="2619375" cy="1405506"/>
          </a:xfrm>
          <a:prstGeom prst="rect">
            <a:avLst/>
          </a:prstGeom>
        </p:spPr>
      </p:pic>
    </p:spTree>
    <p:extLst>
      <p:ext uri="{BB962C8B-B14F-4D97-AF65-F5344CB8AC3E}">
        <p14:creationId xmlns:p14="http://schemas.microsoft.com/office/powerpoint/2010/main" val="60512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166"/>
          </a:xfrm>
        </p:spPr>
        <p:txBody>
          <a:bodyPr/>
          <a:lstStyle/>
          <a:p>
            <a:pPr algn="ctr"/>
            <a:r>
              <a:rPr lang="es-MX" dirty="0" smtClean="0"/>
              <a:t>GPS</a:t>
            </a:r>
            <a:endParaRPr lang="es-MX" dirty="0"/>
          </a:p>
        </p:txBody>
      </p:sp>
      <p:sp>
        <p:nvSpPr>
          <p:cNvPr id="3" name="Marcador de contenido 2"/>
          <p:cNvSpPr>
            <a:spLocks noGrp="1"/>
          </p:cNvSpPr>
          <p:nvPr>
            <p:ph idx="1"/>
          </p:nvPr>
        </p:nvSpPr>
        <p:spPr>
          <a:xfrm>
            <a:off x="677334" y="1545465"/>
            <a:ext cx="8596668" cy="4495897"/>
          </a:xfrm>
        </p:spPr>
        <p:txBody>
          <a:bodyPr/>
          <a:lstStyle/>
          <a:p>
            <a:pPr marL="0" indent="0">
              <a:buNone/>
            </a:pPr>
            <a:r>
              <a:rPr lang="es-MX" dirty="0" smtClean="0"/>
              <a:t>Sirve para determinar la posición exacta de un objeto, lugar o persona sobre la superficie terrestre.</a:t>
            </a:r>
          </a:p>
          <a:p>
            <a:pPr marL="0" indent="0">
              <a:buNone/>
            </a:pPr>
            <a:r>
              <a:rPr lang="es-MX" dirty="0" smtClean="0"/>
              <a:t>Funciona  mediante un sistema de 24 satélites que orbitan alrededor de la tierra, los cuales emiten señales que son captadas por diversos receptores instalados en teléfonos celulares, computadoras, automóviles ente otros, a cualquier hora y en cualquier lugar de la superficie terrestre.</a:t>
            </a:r>
          </a:p>
          <a:p>
            <a:pPr marL="0" indent="0">
              <a:buNone/>
            </a:pPr>
            <a:r>
              <a:rPr lang="es-MX" dirty="0" smtClean="0"/>
              <a:t>Permite conocer:</a:t>
            </a:r>
          </a:p>
          <a:p>
            <a:pPr marL="0" indent="0">
              <a:buNone/>
            </a:pPr>
            <a:r>
              <a:rPr lang="es-MX" dirty="0" smtClean="0"/>
              <a:t>1.-Distancia recorrida</a:t>
            </a:r>
          </a:p>
          <a:p>
            <a:pPr marL="0" indent="0">
              <a:buNone/>
            </a:pPr>
            <a:r>
              <a:rPr lang="es-MX" dirty="0" smtClean="0"/>
              <a:t>2.-Velocidad</a:t>
            </a:r>
          </a:p>
          <a:p>
            <a:pPr marL="0" indent="0">
              <a:buNone/>
            </a:pPr>
            <a:r>
              <a:rPr lang="es-MX" dirty="0" smtClean="0"/>
              <a:t>3.-Altitud</a:t>
            </a:r>
          </a:p>
          <a:p>
            <a:pPr marL="0" indent="0">
              <a:buNone/>
            </a:pPr>
            <a:r>
              <a:rPr lang="es-MX" dirty="0" smtClean="0"/>
              <a:t>4.-Trazar rutas (transporte)</a:t>
            </a:r>
            <a:endParaRPr lang="es-MX" dirty="0"/>
          </a:p>
        </p:txBody>
      </p:sp>
      <p:pic>
        <p:nvPicPr>
          <p:cNvPr id="4" name="Imagen 3"/>
          <p:cNvPicPr>
            <a:picLocks noChangeAspect="1"/>
          </p:cNvPicPr>
          <p:nvPr/>
        </p:nvPicPr>
        <p:blipFill>
          <a:blip r:embed="rId2"/>
          <a:stretch>
            <a:fillRect/>
          </a:stretch>
        </p:blipFill>
        <p:spPr>
          <a:xfrm>
            <a:off x="6428136" y="4420636"/>
            <a:ext cx="2619375" cy="1743075"/>
          </a:xfrm>
          <a:prstGeom prst="rect">
            <a:avLst/>
          </a:prstGeom>
        </p:spPr>
      </p:pic>
      <p:pic>
        <p:nvPicPr>
          <p:cNvPr id="5" name="Imagen 4"/>
          <p:cNvPicPr>
            <a:picLocks noChangeAspect="1"/>
          </p:cNvPicPr>
          <p:nvPr/>
        </p:nvPicPr>
        <p:blipFill>
          <a:blip r:embed="rId3"/>
          <a:stretch>
            <a:fillRect/>
          </a:stretch>
        </p:blipFill>
        <p:spPr>
          <a:xfrm>
            <a:off x="4058521" y="4142936"/>
            <a:ext cx="2143125" cy="2143125"/>
          </a:xfrm>
          <a:prstGeom prst="rect">
            <a:avLst/>
          </a:prstGeom>
        </p:spPr>
      </p:pic>
    </p:spTree>
    <p:extLst>
      <p:ext uri="{BB962C8B-B14F-4D97-AF65-F5344CB8AC3E}">
        <p14:creationId xmlns:p14="http://schemas.microsoft.com/office/powerpoint/2010/main" val="117241041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394</TotalTime>
  <Words>778</Words>
  <Application>Microsoft Office PowerPoint</Application>
  <PresentationFormat>Panorámica</PresentationFormat>
  <Paragraphs>74</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Trebuchet MS</vt:lpstr>
      <vt:lpstr>Wingdings 3</vt:lpstr>
      <vt:lpstr>Faceta</vt:lpstr>
      <vt:lpstr>TEMA 3</vt:lpstr>
      <vt:lpstr>RESPONDE</vt:lpstr>
      <vt:lpstr>Presentación de PowerPoint</vt:lpstr>
      <vt:lpstr>IMÁGENES DE SATÉLITE  DESARROLLO</vt:lpstr>
      <vt:lpstr>IMÁGENES DE SATELITE</vt:lpstr>
      <vt:lpstr>Presentación de PowerPoint</vt:lpstr>
      <vt:lpstr>FOTOGRAFÍAS AÉRAS</vt:lpstr>
      <vt:lpstr>Presentación de PowerPoint</vt:lpstr>
      <vt:lpstr>GPS</vt:lpstr>
      <vt:lpstr>Presentación de PowerPoint</vt:lpstr>
      <vt:lpstr>SISTEMA DE INFORMACIÓN GEOGRÁFICA SIG</vt:lpstr>
      <vt:lpstr>Presentación de PowerPoint</vt:lpstr>
      <vt:lpstr>ACTIVIDAD</vt:lpstr>
      <vt:lpstr>USOS DE UN DRONE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3</dc:title>
  <dc:creator>Equipo</dc:creator>
  <cp:lastModifiedBy>Equipo</cp:lastModifiedBy>
  <cp:revision>23</cp:revision>
  <dcterms:created xsi:type="dcterms:W3CDTF">2020-09-29T20:46:50Z</dcterms:created>
  <dcterms:modified xsi:type="dcterms:W3CDTF">2021-10-20T02:10:42Z</dcterms:modified>
</cp:coreProperties>
</file>