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70AFF-FC07-4602-B652-720A81CE87A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706391E-BB3E-48E3-B25E-E3F3AF0F71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F71C04F8-9C25-49C9-A8D0-EEEEE837E001}"/>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5" name="Marcador de pie de página 4">
            <a:extLst>
              <a:ext uri="{FF2B5EF4-FFF2-40B4-BE49-F238E27FC236}">
                <a16:creationId xmlns:a16="http://schemas.microsoft.com/office/drawing/2014/main" id="{D3D903BB-DD7C-40E6-A82A-4A785DFBE8E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350330C-33BA-4F21-9647-F392883335CF}"/>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915385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8C58E-6C90-4AB6-B3C3-7035DE82D2A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1372371-3066-40DC-92A2-4204E7187197}"/>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4CE31A1-AAD7-47F4-81C8-FD2365FB760C}"/>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5" name="Marcador de pie de página 4">
            <a:extLst>
              <a:ext uri="{FF2B5EF4-FFF2-40B4-BE49-F238E27FC236}">
                <a16:creationId xmlns:a16="http://schemas.microsoft.com/office/drawing/2014/main" id="{34818615-4CAE-463E-8369-1B6A7B0808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83B4E54-834B-4020-81DC-43E77E7EE615}"/>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411017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552BE0-E27E-4130-939C-C5359304A42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232779C4-73EF-4895-AB4B-C483C2327EDF}"/>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AD46EFA-291E-4D5D-A0DF-EBFA685E88AF}"/>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5" name="Marcador de pie de página 4">
            <a:extLst>
              <a:ext uri="{FF2B5EF4-FFF2-40B4-BE49-F238E27FC236}">
                <a16:creationId xmlns:a16="http://schemas.microsoft.com/office/drawing/2014/main" id="{6FD23F56-B152-4B79-8DBA-B7E2DA0B7F1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4A1A45F-A36A-47D9-ACBF-C7180ECCCB4F}"/>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131562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6A2C2C-6878-4D98-BDA9-E889A5CF394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84FD374-E080-45EF-BDDD-D386C2920AA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D68D097-CEB6-49EE-8EC9-B87934F11F15}"/>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5" name="Marcador de pie de página 4">
            <a:extLst>
              <a:ext uri="{FF2B5EF4-FFF2-40B4-BE49-F238E27FC236}">
                <a16:creationId xmlns:a16="http://schemas.microsoft.com/office/drawing/2014/main" id="{98743DFA-BCF5-4CB1-B34A-3D1413E0644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EA1C10A-5D48-48B0-8452-D64FC901AC16}"/>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194846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8533F-E042-4B29-9EEF-C7366A7A09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50373D4-FE17-4A54-8A39-FF40F2D8C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2899DD8-88A8-47B6-BB0F-36349A8B97D7}"/>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5" name="Marcador de pie de página 4">
            <a:extLst>
              <a:ext uri="{FF2B5EF4-FFF2-40B4-BE49-F238E27FC236}">
                <a16:creationId xmlns:a16="http://schemas.microsoft.com/office/drawing/2014/main" id="{A5447E4C-D066-4552-B40E-FC29741273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5DBD77-A904-4EAA-ABA0-FB1DF4B7CF28}"/>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380292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9D881D-CE3C-4F7E-A9EA-959AA40AF3D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F4D7757-7A32-4303-A2FA-BBD6F2C5F68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B719F5C-F36D-4BC2-B316-CAC32040C823}"/>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ABCB8A6-87AD-4A6B-9F7D-F09C94F94654}"/>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6" name="Marcador de pie de página 5">
            <a:extLst>
              <a:ext uri="{FF2B5EF4-FFF2-40B4-BE49-F238E27FC236}">
                <a16:creationId xmlns:a16="http://schemas.microsoft.com/office/drawing/2014/main" id="{51D946C1-D8A1-4F01-8F69-C3817A5D2C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CEB1A47-342A-4EF3-AF62-871466929EF4}"/>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343575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100111-E23B-43C2-B4AB-B22F3265269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9F40818-AA25-44B9-8FC3-FF89833346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7DC7830-BA8E-4129-A91C-690F1A357FB1}"/>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423AF960-F2D4-422C-853C-047234109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DADFED3-5AE1-4807-8D0B-4A83567CC87C}"/>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35169E4-EDF6-44C4-A348-8214FB1DF3D2}"/>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8" name="Marcador de pie de página 7">
            <a:extLst>
              <a:ext uri="{FF2B5EF4-FFF2-40B4-BE49-F238E27FC236}">
                <a16:creationId xmlns:a16="http://schemas.microsoft.com/office/drawing/2014/main" id="{0BE178B5-B7EE-4D5E-9778-897CDF8D8FF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E9D71365-39B7-4A86-95D5-8BE61CA43A9E}"/>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292865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9943F9-9B63-4A33-989F-B1515F48D1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35B80C1-B375-4ECC-91CD-68C23282411B}"/>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4" name="Marcador de pie de página 3">
            <a:extLst>
              <a:ext uri="{FF2B5EF4-FFF2-40B4-BE49-F238E27FC236}">
                <a16:creationId xmlns:a16="http://schemas.microsoft.com/office/drawing/2014/main" id="{28F83AAB-5AB3-427A-B040-C14161E7255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9A99981-4571-4B63-B8B8-8735FFD88826}"/>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4046399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3432258-6AFA-4B32-93D2-92357952DAEA}"/>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3" name="Marcador de pie de página 2">
            <a:extLst>
              <a:ext uri="{FF2B5EF4-FFF2-40B4-BE49-F238E27FC236}">
                <a16:creationId xmlns:a16="http://schemas.microsoft.com/office/drawing/2014/main" id="{D489F612-2374-4291-B678-C64C6BBC5B2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4E793E21-9ACF-42B4-ACC5-5790EFE41500}"/>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76798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E1E38-D92E-4AC0-AEF1-DDAF894C0C8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9111028-7964-418A-9FB2-F4610021B5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58F6771-D82A-4324-8DD3-573CF7BA3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381CCC2-EC6A-4551-B594-15EEDCDBEDEC}"/>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6" name="Marcador de pie de página 5">
            <a:extLst>
              <a:ext uri="{FF2B5EF4-FFF2-40B4-BE49-F238E27FC236}">
                <a16:creationId xmlns:a16="http://schemas.microsoft.com/office/drawing/2014/main" id="{2BCEC238-FE09-4581-A8BC-537E80DF289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C8044D4-FA21-49FD-99BC-09E69BADAD58}"/>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281642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363E4-A221-4F1F-A7D5-518956B690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47D70FA4-901B-4F3D-B999-95B26E4ACB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B221A1F3-FDC0-446B-9C41-2C59905CF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918A27F-BE43-4258-BB39-86716AD2A43E}"/>
              </a:ext>
            </a:extLst>
          </p:cNvPr>
          <p:cNvSpPr>
            <a:spLocks noGrp="1"/>
          </p:cNvSpPr>
          <p:nvPr>
            <p:ph type="dt" sz="half" idx="10"/>
          </p:nvPr>
        </p:nvSpPr>
        <p:spPr/>
        <p:txBody>
          <a:bodyPr/>
          <a:lstStyle/>
          <a:p>
            <a:fld id="{3F8065B4-5099-4D74-AD86-1E78C4A1CD4D}" type="datetimeFigureOut">
              <a:rPr lang="es-MX" smtClean="0"/>
              <a:t>16/10/2021</a:t>
            </a:fld>
            <a:endParaRPr lang="es-MX"/>
          </a:p>
        </p:txBody>
      </p:sp>
      <p:sp>
        <p:nvSpPr>
          <p:cNvPr id="6" name="Marcador de pie de página 5">
            <a:extLst>
              <a:ext uri="{FF2B5EF4-FFF2-40B4-BE49-F238E27FC236}">
                <a16:creationId xmlns:a16="http://schemas.microsoft.com/office/drawing/2014/main" id="{9EC0AEDA-D0D5-482F-B189-6B4721EA16FF}"/>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6807E7C-2848-4403-9DF0-E92B428E32AA}"/>
              </a:ext>
            </a:extLst>
          </p:cNvPr>
          <p:cNvSpPr>
            <a:spLocks noGrp="1"/>
          </p:cNvSpPr>
          <p:nvPr>
            <p:ph type="sldNum" sz="quarter" idx="12"/>
          </p:nvPr>
        </p:nvSpPr>
        <p:spPr/>
        <p:txBody>
          <a:bodyPr/>
          <a:lstStyle/>
          <a:p>
            <a:fld id="{780D462A-1C6F-4585-920B-3A3AF670288B}" type="slidenum">
              <a:rPr lang="es-MX" smtClean="0"/>
              <a:t>‹Nº›</a:t>
            </a:fld>
            <a:endParaRPr lang="es-MX"/>
          </a:p>
        </p:txBody>
      </p:sp>
    </p:spTree>
    <p:extLst>
      <p:ext uri="{BB962C8B-B14F-4D97-AF65-F5344CB8AC3E}">
        <p14:creationId xmlns:p14="http://schemas.microsoft.com/office/powerpoint/2010/main" val="414709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1843C8-0E74-4703-A391-1D1E0D7152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6B632C-E696-473F-A2EC-C1CD279D9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D7533E4-FCFA-45D3-BBB5-15B8B074F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8065B4-5099-4D74-AD86-1E78C4A1CD4D}" type="datetimeFigureOut">
              <a:rPr lang="es-MX" smtClean="0"/>
              <a:t>16/10/2021</a:t>
            </a:fld>
            <a:endParaRPr lang="es-MX"/>
          </a:p>
        </p:txBody>
      </p:sp>
      <p:sp>
        <p:nvSpPr>
          <p:cNvPr id="5" name="Marcador de pie de página 4">
            <a:extLst>
              <a:ext uri="{FF2B5EF4-FFF2-40B4-BE49-F238E27FC236}">
                <a16:creationId xmlns:a16="http://schemas.microsoft.com/office/drawing/2014/main" id="{3241AE98-87F7-4556-AEF8-509FCC0099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4325A00-826F-465E-A37D-6F84E8CC1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D462A-1C6F-4585-920B-3A3AF670288B}" type="slidenum">
              <a:rPr lang="es-MX" smtClean="0"/>
              <a:t>‹Nº›</a:t>
            </a:fld>
            <a:endParaRPr lang="es-MX"/>
          </a:p>
        </p:txBody>
      </p:sp>
    </p:spTree>
    <p:extLst>
      <p:ext uri="{BB962C8B-B14F-4D97-AF65-F5344CB8AC3E}">
        <p14:creationId xmlns:p14="http://schemas.microsoft.com/office/powerpoint/2010/main" val="917830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Downloads/BIOGRAFIA%20GALILEO%20GALILEI.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B6DEE1-4CC5-44B6-8F26-00531DF51131}"/>
              </a:ext>
            </a:extLst>
          </p:cNvPr>
          <p:cNvSpPr>
            <a:spLocks noGrp="1"/>
          </p:cNvSpPr>
          <p:nvPr>
            <p:ph type="ctrTitle"/>
          </p:nvPr>
        </p:nvSpPr>
        <p:spPr/>
        <p:txBody>
          <a:bodyPr/>
          <a:lstStyle/>
          <a:p>
            <a:r>
              <a:rPr lang="es-MX" dirty="0"/>
              <a:t>CENTRO ESCOLAR ALBATROS</a:t>
            </a:r>
          </a:p>
        </p:txBody>
      </p:sp>
      <p:sp>
        <p:nvSpPr>
          <p:cNvPr id="3" name="Subtítulo 2">
            <a:extLst>
              <a:ext uri="{FF2B5EF4-FFF2-40B4-BE49-F238E27FC236}">
                <a16:creationId xmlns:a16="http://schemas.microsoft.com/office/drawing/2014/main" id="{E0761929-8829-430B-81F5-56E4530DB74D}"/>
              </a:ext>
            </a:extLst>
          </p:cNvPr>
          <p:cNvSpPr>
            <a:spLocks noGrp="1"/>
          </p:cNvSpPr>
          <p:nvPr>
            <p:ph type="subTitle" idx="1"/>
          </p:nvPr>
        </p:nvSpPr>
        <p:spPr/>
        <p:txBody>
          <a:bodyPr/>
          <a:lstStyle/>
          <a:p>
            <a:r>
              <a:rPr lang="es-MX" dirty="0"/>
              <a:t>ING GRETHEL SALDIVAR HERRERA</a:t>
            </a:r>
          </a:p>
        </p:txBody>
      </p:sp>
    </p:spTree>
    <p:extLst>
      <p:ext uri="{BB962C8B-B14F-4D97-AF65-F5344CB8AC3E}">
        <p14:creationId xmlns:p14="http://schemas.microsoft.com/office/powerpoint/2010/main" val="166848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CC18B-BBE5-4AF9-ACE6-9DB8C655D133}"/>
              </a:ext>
            </a:extLst>
          </p:cNvPr>
          <p:cNvSpPr>
            <a:spLocks noGrp="1"/>
          </p:cNvSpPr>
          <p:nvPr>
            <p:ph type="title"/>
          </p:nvPr>
        </p:nvSpPr>
        <p:spPr/>
        <p:txBody>
          <a:bodyPr/>
          <a:lstStyle/>
          <a:p>
            <a:r>
              <a:rPr lang="es-MX" dirty="0"/>
              <a:t>EL TRABAJO DE GALILEO GALILEI</a:t>
            </a:r>
          </a:p>
        </p:txBody>
      </p:sp>
      <p:pic>
        <p:nvPicPr>
          <p:cNvPr id="1026" name="Picture 2" descr="Galileo Galilei - Wikipedia, la enciclopedia libre">
            <a:hlinkClick r:id="rId2" action="ppaction://hlinkfile"/>
            <a:extLst>
              <a:ext uri="{FF2B5EF4-FFF2-40B4-BE49-F238E27FC236}">
                <a16:creationId xmlns:a16="http://schemas.microsoft.com/office/drawing/2014/main" id="{60B24372-FEFF-40F6-A9DA-28565F8A3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68557"/>
            <a:ext cx="5399087" cy="481716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235E495F-81F3-499A-ADCB-44F5A5BB1E0E}"/>
              </a:ext>
            </a:extLst>
          </p:cNvPr>
          <p:cNvSpPr txBox="1"/>
          <p:nvPr/>
        </p:nvSpPr>
        <p:spPr>
          <a:xfrm>
            <a:off x="6758609" y="4046306"/>
            <a:ext cx="3826565" cy="461665"/>
          </a:xfrm>
          <a:prstGeom prst="rect">
            <a:avLst/>
          </a:prstGeom>
          <a:noFill/>
        </p:spPr>
        <p:txBody>
          <a:bodyPr wrap="square" rtlCol="0">
            <a:spAutoFit/>
          </a:bodyPr>
          <a:lstStyle/>
          <a:p>
            <a:r>
              <a:rPr lang="es-MX" sz="2400" b="1" dirty="0"/>
              <a:t>Biografía de Galileo Galilei</a:t>
            </a:r>
          </a:p>
        </p:txBody>
      </p:sp>
    </p:spTree>
    <p:extLst>
      <p:ext uri="{BB962C8B-B14F-4D97-AF65-F5344CB8AC3E}">
        <p14:creationId xmlns:p14="http://schemas.microsoft.com/office/powerpoint/2010/main" val="391163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96C41-1D3F-4735-B776-170143A727F0}"/>
              </a:ext>
            </a:extLst>
          </p:cNvPr>
          <p:cNvSpPr>
            <a:spLocks noGrp="1"/>
          </p:cNvSpPr>
          <p:nvPr>
            <p:ph type="title"/>
          </p:nvPr>
        </p:nvSpPr>
        <p:spPr/>
        <p:txBody>
          <a:bodyPr/>
          <a:lstStyle/>
          <a:p>
            <a:r>
              <a:rPr lang="es-MX" dirty="0"/>
              <a:t>Ideas de Aristóteles y Galileo sobre la Caída Libre </a:t>
            </a:r>
          </a:p>
        </p:txBody>
      </p:sp>
      <p:pic>
        <p:nvPicPr>
          <p:cNvPr id="4" name="Aristóteles vs Galileo - Teorías sobre la Caída Libre">
            <a:hlinkClick r:id="" action="ppaction://media"/>
            <a:extLst>
              <a:ext uri="{FF2B5EF4-FFF2-40B4-BE49-F238E27FC236}">
                <a16:creationId xmlns:a16="http://schemas.microsoft.com/office/drawing/2014/main" id="{6A5C1A7A-0025-43D8-865C-41D3AAC8F43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45436" y="1690688"/>
            <a:ext cx="5257800" cy="4802187"/>
          </a:xfrm>
          <a:prstGeom prst="rect">
            <a:avLst/>
          </a:prstGeom>
        </p:spPr>
      </p:pic>
      <p:graphicFrame>
        <p:nvGraphicFramePr>
          <p:cNvPr id="5" name="Tabla 4">
            <a:extLst>
              <a:ext uri="{FF2B5EF4-FFF2-40B4-BE49-F238E27FC236}">
                <a16:creationId xmlns:a16="http://schemas.microsoft.com/office/drawing/2014/main" id="{5C7DA677-0920-4907-8408-A4AC3C9C9386}"/>
              </a:ext>
            </a:extLst>
          </p:cNvPr>
          <p:cNvGraphicFramePr>
            <a:graphicFrameLocks noGrp="1"/>
          </p:cNvGraphicFramePr>
          <p:nvPr>
            <p:extLst>
              <p:ext uri="{D42A27DB-BD31-4B8C-83A1-F6EECF244321}">
                <p14:modId xmlns:p14="http://schemas.microsoft.com/office/powerpoint/2010/main" val="2332279152"/>
              </p:ext>
            </p:extLst>
          </p:nvPr>
        </p:nvGraphicFramePr>
        <p:xfrm>
          <a:off x="6362148" y="2419558"/>
          <a:ext cx="4991652" cy="2392845"/>
        </p:xfrm>
        <a:graphic>
          <a:graphicData uri="http://schemas.openxmlformats.org/drawingml/2006/table">
            <a:tbl>
              <a:tblPr firstRow="1" bandRow="1">
                <a:tableStyleId>{7DF18680-E054-41AD-8BC1-D1AEF772440D}</a:tableStyleId>
              </a:tblPr>
              <a:tblGrid>
                <a:gridCol w="2495826">
                  <a:extLst>
                    <a:ext uri="{9D8B030D-6E8A-4147-A177-3AD203B41FA5}">
                      <a16:colId xmlns:a16="http://schemas.microsoft.com/office/drawing/2014/main" val="4168435967"/>
                    </a:ext>
                  </a:extLst>
                </a:gridCol>
                <a:gridCol w="2495826">
                  <a:extLst>
                    <a:ext uri="{9D8B030D-6E8A-4147-A177-3AD203B41FA5}">
                      <a16:colId xmlns:a16="http://schemas.microsoft.com/office/drawing/2014/main" val="3471615513"/>
                    </a:ext>
                  </a:extLst>
                </a:gridCol>
              </a:tblGrid>
              <a:tr h="734460">
                <a:tc gridSpan="2">
                  <a:txBody>
                    <a:bodyPr/>
                    <a:lstStyle/>
                    <a:p>
                      <a:pPr algn="ctr"/>
                      <a:r>
                        <a:rPr lang="es-MX" dirty="0"/>
                        <a:t>IDEAS DE CAÍDA LIBRE </a:t>
                      </a:r>
                    </a:p>
                  </a:txBody>
                  <a:tcPr/>
                </a:tc>
                <a:tc hMerge="1">
                  <a:txBody>
                    <a:bodyPr/>
                    <a:lstStyle/>
                    <a:p>
                      <a:endParaRPr lang="es-MX" dirty="0"/>
                    </a:p>
                  </a:txBody>
                  <a:tcPr/>
                </a:tc>
                <a:extLst>
                  <a:ext uri="{0D108BD9-81ED-4DB2-BD59-A6C34878D82A}">
                    <a16:rowId xmlns:a16="http://schemas.microsoft.com/office/drawing/2014/main" val="8390545"/>
                  </a:ext>
                </a:extLst>
              </a:tr>
              <a:tr h="543339">
                <a:tc>
                  <a:txBody>
                    <a:bodyPr/>
                    <a:lstStyle/>
                    <a:p>
                      <a:r>
                        <a:rPr lang="es-MX" dirty="0"/>
                        <a:t>Aristóteles </a:t>
                      </a:r>
                    </a:p>
                  </a:txBody>
                  <a:tcPr/>
                </a:tc>
                <a:tc>
                  <a:txBody>
                    <a:bodyPr/>
                    <a:lstStyle/>
                    <a:p>
                      <a:r>
                        <a:rPr lang="es-MX" dirty="0"/>
                        <a:t>Galileo Galilei</a:t>
                      </a:r>
                    </a:p>
                  </a:txBody>
                  <a:tcPr/>
                </a:tc>
                <a:extLst>
                  <a:ext uri="{0D108BD9-81ED-4DB2-BD59-A6C34878D82A}">
                    <a16:rowId xmlns:a16="http://schemas.microsoft.com/office/drawing/2014/main" val="2019558099"/>
                  </a:ext>
                </a:extLst>
              </a:tr>
              <a:tr h="1115046">
                <a:tc>
                  <a:txBody>
                    <a:bodyPr/>
                    <a:lstStyle/>
                    <a:p>
                      <a:endParaRPr lang="es-MX"/>
                    </a:p>
                  </a:txBody>
                  <a:tcPr/>
                </a:tc>
                <a:tc>
                  <a:txBody>
                    <a:bodyPr/>
                    <a:lstStyle/>
                    <a:p>
                      <a:endParaRPr lang="es-MX" dirty="0"/>
                    </a:p>
                  </a:txBody>
                  <a:tcPr/>
                </a:tc>
                <a:extLst>
                  <a:ext uri="{0D108BD9-81ED-4DB2-BD59-A6C34878D82A}">
                    <a16:rowId xmlns:a16="http://schemas.microsoft.com/office/drawing/2014/main" val="3192623857"/>
                  </a:ext>
                </a:extLst>
              </a:tr>
            </a:tbl>
          </a:graphicData>
        </a:graphic>
      </p:graphicFrame>
    </p:spTree>
    <p:extLst>
      <p:ext uri="{BB962C8B-B14F-4D97-AF65-F5344CB8AC3E}">
        <p14:creationId xmlns:p14="http://schemas.microsoft.com/office/powerpoint/2010/main" val="384583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6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D771F1-F3DA-4CD9-A3DE-4910BF43FC4F}"/>
              </a:ext>
            </a:extLst>
          </p:cNvPr>
          <p:cNvSpPr>
            <a:spLocks noGrp="1"/>
          </p:cNvSpPr>
          <p:nvPr>
            <p:ph type="title"/>
          </p:nvPr>
        </p:nvSpPr>
        <p:spPr/>
        <p:txBody>
          <a:bodyPr>
            <a:normAutofit/>
          </a:bodyPr>
          <a:lstStyle/>
          <a:p>
            <a:pPr algn="ctr"/>
            <a:r>
              <a:rPr lang="es-MX" sz="4800" b="1" dirty="0"/>
              <a:t>¿Qué es caída libre?</a:t>
            </a:r>
          </a:p>
        </p:txBody>
      </p:sp>
      <p:sp>
        <p:nvSpPr>
          <p:cNvPr id="3" name="Marcador de contenido 2">
            <a:extLst>
              <a:ext uri="{FF2B5EF4-FFF2-40B4-BE49-F238E27FC236}">
                <a16:creationId xmlns:a16="http://schemas.microsoft.com/office/drawing/2014/main" id="{A35E06DD-95D9-4396-8944-8AD23E187172}"/>
              </a:ext>
            </a:extLst>
          </p:cNvPr>
          <p:cNvSpPr>
            <a:spLocks noGrp="1"/>
          </p:cNvSpPr>
          <p:nvPr>
            <p:ph idx="1"/>
          </p:nvPr>
        </p:nvSpPr>
        <p:spPr/>
        <p:txBody>
          <a:bodyPr/>
          <a:lstStyle/>
          <a:p>
            <a:pPr algn="just"/>
            <a:r>
              <a:rPr lang="es-MX" dirty="0"/>
              <a:t>Se le llama caída libre al movimiento que se debe únicamente a la influencia de la gravedad.</a:t>
            </a:r>
          </a:p>
          <a:p>
            <a:pPr algn="just"/>
            <a:r>
              <a:rPr lang="es-MX" dirty="0"/>
              <a:t>Todos los cuerpos con este tipo de movimiento tienen una aceleración dirigida hacia abajo cuyo valor depende del lugar en el que se encuentren. En la Tierra este valor es de aproximadamente 9.8 m/s</a:t>
            </a:r>
            <a:r>
              <a:rPr lang="es-MX" baseline="30000" dirty="0"/>
              <a:t>2</a:t>
            </a:r>
            <a:r>
              <a:rPr lang="es-MX" dirty="0"/>
              <a:t>, es decir que los cuerpos dejados en caída libre aumentan su velocidad (hacia abajo) en 9.8 m/s cada segundo.</a:t>
            </a:r>
          </a:p>
          <a:p>
            <a:pPr algn="just"/>
            <a:r>
              <a:rPr lang="es-MX" dirty="0"/>
              <a:t>En la caída libre no se tiene en cuenta la resistencia del aire</a:t>
            </a:r>
          </a:p>
          <a:p>
            <a:endParaRPr lang="es-MX" dirty="0"/>
          </a:p>
        </p:txBody>
      </p:sp>
    </p:spTree>
    <p:extLst>
      <p:ext uri="{BB962C8B-B14F-4D97-AF65-F5344CB8AC3E}">
        <p14:creationId xmlns:p14="http://schemas.microsoft.com/office/powerpoint/2010/main" val="1195430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ltar En Caída Libre Día En Tándem De La Nube Foto de archivo - Imagen de  divertido, lifestyle: 116967284">
            <a:extLst>
              <a:ext uri="{FF2B5EF4-FFF2-40B4-BE49-F238E27FC236}">
                <a16:creationId xmlns:a16="http://schemas.microsoft.com/office/drawing/2014/main" id="{C6C764EE-F371-4259-8B10-2679CD39A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42925"/>
            <a:ext cx="762000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4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5C8C3D2-B0DB-4117-B2D5-6783B3306549}"/>
              </a:ext>
            </a:extLst>
          </p:cNvPr>
          <p:cNvSpPr txBox="1"/>
          <p:nvPr/>
        </p:nvSpPr>
        <p:spPr>
          <a:xfrm>
            <a:off x="728870" y="768626"/>
            <a:ext cx="10111408" cy="923330"/>
          </a:xfrm>
          <a:prstGeom prst="rect">
            <a:avLst/>
          </a:prstGeom>
          <a:noFill/>
        </p:spPr>
        <p:txBody>
          <a:bodyPr wrap="square" rtlCol="0">
            <a:spAutoFit/>
          </a:bodyPr>
          <a:lstStyle/>
          <a:p>
            <a:r>
              <a:rPr lang="es-MX" b="1" dirty="0"/>
              <a:t>¿qué frena la caída libre?</a:t>
            </a:r>
          </a:p>
          <a:p>
            <a:endParaRPr lang="es-MX" dirty="0"/>
          </a:p>
          <a:p>
            <a:r>
              <a:rPr lang="es-MX" dirty="0"/>
              <a:t>El Aire </a:t>
            </a:r>
          </a:p>
        </p:txBody>
      </p:sp>
      <p:pic>
        <p:nvPicPr>
          <p:cNvPr id="2050" name="Picture 2" descr="El paracaídas no salva vidas? Lo que dice la ciencia">
            <a:extLst>
              <a:ext uri="{FF2B5EF4-FFF2-40B4-BE49-F238E27FC236}">
                <a16:creationId xmlns:a16="http://schemas.microsoft.com/office/drawing/2014/main" id="{972FBAA9-594B-4A7B-842C-23C5034E6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8912" y="1230291"/>
            <a:ext cx="5821366" cy="5166044"/>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0C238B5-C9DC-45AC-8F06-BDCCC337449C}"/>
              </a:ext>
            </a:extLst>
          </p:cNvPr>
          <p:cNvSpPr txBox="1"/>
          <p:nvPr/>
        </p:nvSpPr>
        <p:spPr>
          <a:xfrm>
            <a:off x="596348" y="2199861"/>
            <a:ext cx="3975652" cy="2308324"/>
          </a:xfrm>
          <a:prstGeom prst="rect">
            <a:avLst/>
          </a:prstGeom>
          <a:noFill/>
        </p:spPr>
        <p:txBody>
          <a:bodyPr wrap="square" rtlCol="0">
            <a:spAutoFit/>
          </a:bodyPr>
          <a:lstStyle/>
          <a:p>
            <a:pPr algn="ctr"/>
            <a:r>
              <a:rPr lang="es-MX" b="1" dirty="0"/>
              <a:t>PRÁCTICA “CAÍDA LIBRE”</a:t>
            </a:r>
          </a:p>
          <a:p>
            <a:endParaRPr lang="es-MX" dirty="0"/>
          </a:p>
          <a:p>
            <a:pPr marL="342900" indent="-342900">
              <a:buFont typeface="+mj-lt"/>
              <a:buAutoNum type="arabicPeriod"/>
            </a:pPr>
            <a:r>
              <a:rPr lang="es-MX" dirty="0"/>
              <a:t>Una bolsa mediana</a:t>
            </a:r>
          </a:p>
          <a:p>
            <a:pPr marL="342900" indent="-342900">
              <a:buFont typeface="+mj-lt"/>
              <a:buAutoNum type="arabicPeriod"/>
            </a:pPr>
            <a:r>
              <a:rPr lang="es-MX" dirty="0"/>
              <a:t>Estambre o hilo </a:t>
            </a:r>
          </a:p>
          <a:p>
            <a:pPr marL="342900" indent="-342900">
              <a:buFont typeface="+mj-lt"/>
              <a:buAutoNum type="arabicPeriod"/>
            </a:pPr>
            <a:r>
              <a:rPr lang="es-MX" dirty="0"/>
              <a:t>Tijeras</a:t>
            </a:r>
          </a:p>
          <a:p>
            <a:pPr marL="342900" indent="-342900">
              <a:buFont typeface="+mj-lt"/>
              <a:buAutoNum type="arabicPeriod"/>
            </a:pPr>
            <a:r>
              <a:rPr lang="es-MX" dirty="0"/>
              <a:t>Plumón negro</a:t>
            </a:r>
          </a:p>
          <a:p>
            <a:pPr marL="342900" indent="-342900">
              <a:buFont typeface="+mj-lt"/>
              <a:buAutoNum type="arabicPeriod"/>
            </a:pPr>
            <a:r>
              <a:rPr lang="es-MX" dirty="0"/>
              <a:t>Un objeto liviano </a:t>
            </a:r>
          </a:p>
          <a:p>
            <a:endParaRPr lang="es-MX" dirty="0"/>
          </a:p>
        </p:txBody>
      </p:sp>
    </p:spTree>
    <p:extLst>
      <p:ext uri="{BB962C8B-B14F-4D97-AF65-F5344CB8AC3E}">
        <p14:creationId xmlns:p14="http://schemas.microsoft.com/office/powerpoint/2010/main" val="3365165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BD6D15-970E-4D11-80EB-9002667448F6}"/>
              </a:ext>
            </a:extLst>
          </p:cNvPr>
          <p:cNvSpPr txBox="1"/>
          <p:nvPr/>
        </p:nvSpPr>
        <p:spPr>
          <a:xfrm>
            <a:off x="1258957" y="397565"/>
            <a:ext cx="9819860" cy="707886"/>
          </a:xfrm>
          <a:prstGeom prst="rect">
            <a:avLst/>
          </a:prstGeom>
          <a:noFill/>
        </p:spPr>
        <p:txBody>
          <a:bodyPr wrap="square" rtlCol="0">
            <a:spAutoFit/>
          </a:bodyPr>
          <a:lstStyle/>
          <a:p>
            <a:pPr algn="ctr"/>
            <a:r>
              <a:rPr lang="es-MX" sz="4000" b="1" dirty="0"/>
              <a:t>FORMULA CAÍDA LIBRE</a:t>
            </a:r>
          </a:p>
        </p:txBody>
      </p:sp>
      <p:pic>
        <p:nvPicPr>
          <p:cNvPr id="4" name="Imagen 3">
            <a:extLst>
              <a:ext uri="{FF2B5EF4-FFF2-40B4-BE49-F238E27FC236}">
                <a16:creationId xmlns:a16="http://schemas.microsoft.com/office/drawing/2014/main" id="{E925A2C0-55AF-49FB-ADCE-40E70B5094B1}"/>
              </a:ext>
            </a:extLst>
          </p:cNvPr>
          <p:cNvPicPr>
            <a:picLocks noChangeAspect="1"/>
          </p:cNvPicPr>
          <p:nvPr/>
        </p:nvPicPr>
        <p:blipFill>
          <a:blip r:embed="rId2"/>
          <a:stretch>
            <a:fillRect/>
          </a:stretch>
        </p:blipFill>
        <p:spPr>
          <a:xfrm>
            <a:off x="417108" y="2111514"/>
            <a:ext cx="5850136" cy="2362200"/>
          </a:xfrm>
          <a:prstGeom prst="rect">
            <a:avLst/>
          </a:prstGeom>
        </p:spPr>
      </p:pic>
      <p:sp>
        <p:nvSpPr>
          <p:cNvPr id="5" name="CuadroTexto 4">
            <a:extLst>
              <a:ext uri="{FF2B5EF4-FFF2-40B4-BE49-F238E27FC236}">
                <a16:creationId xmlns:a16="http://schemas.microsoft.com/office/drawing/2014/main" id="{FF3EF6B1-C50C-46F9-8B7B-6DE70A885DFB}"/>
              </a:ext>
            </a:extLst>
          </p:cNvPr>
          <p:cNvSpPr txBox="1"/>
          <p:nvPr/>
        </p:nvSpPr>
        <p:spPr>
          <a:xfrm>
            <a:off x="6838121" y="1435653"/>
            <a:ext cx="4837043" cy="4524315"/>
          </a:xfrm>
          <a:prstGeom prst="rect">
            <a:avLst/>
          </a:prstGeom>
          <a:noFill/>
        </p:spPr>
        <p:txBody>
          <a:bodyPr wrap="square" rtlCol="0">
            <a:spAutoFit/>
          </a:bodyPr>
          <a:lstStyle/>
          <a:p>
            <a:pPr algn="ctr"/>
            <a:r>
              <a:rPr lang="es-MX" sz="3200" b="1" dirty="0"/>
              <a:t>Donde: </a:t>
            </a:r>
          </a:p>
          <a:p>
            <a:endParaRPr lang="es-MX" sz="3200" dirty="0"/>
          </a:p>
          <a:p>
            <a:r>
              <a:rPr lang="es-MX" sz="3200" dirty="0" err="1"/>
              <a:t>Vf</a:t>
            </a:r>
            <a:r>
              <a:rPr lang="es-MX" sz="3200" dirty="0"/>
              <a:t> = velocidad final (m/s)</a:t>
            </a:r>
          </a:p>
          <a:p>
            <a:endParaRPr lang="es-MX" sz="3200" dirty="0"/>
          </a:p>
          <a:p>
            <a:r>
              <a:rPr lang="es-MX" sz="3200" dirty="0"/>
              <a:t>g = gravedad (9.8m/s2)</a:t>
            </a:r>
          </a:p>
          <a:p>
            <a:endParaRPr lang="es-MX" sz="3200" dirty="0"/>
          </a:p>
          <a:p>
            <a:r>
              <a:rPr lang="es-MX" sz="3200" dirty="0"/>
              <a:t>t = tiempo (s)</a:t>
            </a:r>
          </a:p>
          <a:p>
            <a:endParaRPr lang="es-MX" sz="3200" dirty="0"/>
          </a:p>
          <a:p>
            <a:r>
              <a:rPr lang="es-MX" sz="3200" dirty="0"/>
              <a:t>h = altura (m)</a:t>
            </a:r>
          </a:p>
        </p:txBody>
      </p:sp>
    </p:spTree>
    <p:extLst>
      <p:ext uri="{BB962C8B-B14F-4D97-AF65-F5344CB8AC3E}">
        <p14:creationId xmlns:p14="http://schemas.microsoft.com/office/powerpoint/2010/main" val="38062222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166</Words>
  <Application>Microsoft Office PowerPoint</Application>
  <PresentationFormat>Panorámica</PresentationFormat>
  <Paragraphs>32</Paragraphs>
  <Slides>7</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CENTRO ESCOLAR ALBATROS</vt:lpstr>
      <vt:lpstr>EL TRABAJO DE GALILEO GALILEI</vt:lpstr>
      <vt:lpstr>Ideas de Aristóteles y Galileo sobre la Caída Libre </vt:lpstr>
      <vt:lpstr>¿Qué es caída libre?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CENTRO ESCOLAR ALBATROS</dc:title>
  <dc:creator>Ing Grethel Saldivar Herrera</dc:creator>
  <cp:lastModifiedBy>Ing Grethel Saldivar Herrera</cp:lastModifiedBy>
  <cp:revision>13</cp:revision>
  <dcterms:created xsi:type="dcterms:W3CDTF">2021-10-16T00:25:46Z</dcterms:created>
  <dcterms:modified xsi:type="dcterms:W3CDTF">2021-10-16T19:45:04Z</dcterms:modified>
</cp:coreProperties>
</file>