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70" r:id="rId2"/>
    <p:sldId id="256" r:id="rId3"/>
    <p:sldId id="258" r:id="rId4"/>
    <p:sldId id="259" r:id="rId5"/>
    <p:sldId id="260" r:id="rId6"/>
    <p:sldId id="261" r:id="rId7"/>
    <p:sldId id="262" r:id="rId8"/>
    <p:sldId id="263" r:id="rId9"/>
    <p:sldId id="267" r:id="rId10"/>
    <p:sldId id="264" r:id="rId11"/>
    <p:sldId id="265" r:id="rId12"/>
    <p:sldId id="266" r:id="rId13"/>
    <p:sldId id="268" r:id="rId14"/>
    <p:sldId id="26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FD9C585-3FB3-428C-9BC8-5DF6DB9E20E5}" type="datetimeFigureOut">
              <a:rPr lang="es-MX" smtClean="0"/>
              <a:t>17/09/2020</a:t>
            </a:fld>
            <a:endParaRPr lang="es-MX"/>
          </a:p>
        </p:txBody>
      </p:sp>
      <p:sp>
        <p:nvSpPr>
          <p:cNvPr id="5" name="Footer Placeholder 4"/>
          <p:cNvSpPr>
            <a:spLocks noGrp="1"/>
          </p:cNvSpPr>
          <p:nvPr>
            <p:ph type="ftr" sz="quarter" idx="11"/>
          </p:nvPr>
        </p:nvSpPr>
        <p:spPr>
          <a:xfrm>
            <a:off x="1371600" y="4323845"/>
            <a:ext cx="6400800" cy="365125"/>
          </a:xfrm>
        </p:spPr>
        <p:txBody>
          <a:bodyPr/>
          <a:lstStyle/>
          <a:p>
            <a:endParaRPr lang="es-MX"/>
          </a:p>
        </p:txBody>
      </p:sp>
      <p:sp>
        <p:nvSpPr>
          <p:cNvPr id="6" name="Slide Number Placeholder 5"/>
          <p:cNvSpPr>
            <a:spLocks noGrp="1"/>
          </p:cNvSpPr>
          <p:nvPr>
            <p:ph type="sldNum" sz="quarter" idx="12"/>
          </p:nvPr>
        </p:nvSpPr>
        <p:spPr>
          <a:xfrm>
            <a:off x="8077200" y="1430866"/>
            <a:ext cx="2743200" cy="365125"/>
          </a:xfrm>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346490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FD9C585-3FB3-428C-9BC8-5DF6DB9E20E5}" type="datetimeFigureOut">
              <a:rPr lang="es-MX" smtClean="0"/>
              <a:t>17/09/2020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79788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FD9C585-3FB3-428C-9BC8-5DF6DB9E20E5}" type="datetimeFigureOut">
              <a:rPr lang="es-MX" smtClean="0"/>
              <a:t>17/09/2020</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193151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FD9C585-3FB3-428C-9BC8-5DF6DB9E20E5}" type="datetimeFigureOut">
              <a:rPr lang="es-MX" smtClean="0"/>
              <a:t>17/09/2020</a:t>
            </a:fld>
            <a:endParaRPr lang="es-MX"/>
          </a:p>
        </p:txBody>
      </p:sp>
      <p:sp>
        <p:nvSpPr>
          <p:cNvPr id="6" name="Footer Placeholder 5"/>
          <p:cNvSpPr>
            <a:spLocks noGrp="1"/>
          </p:cNvSpPr>
          <p:nvPr>
            <p:ph type="ftr" sz="quarter" idx="11"/>
          </p:nvPr>
        </p:nvSpPr>
        <p:spPr>
          <a:xfrm>
            <a:off x="685800" y="379941"/>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6AA3EAB0-9496-4A62-A10B-BC10B492F823}" type="slidenum">
              <a:rPr lang="es-MX" smtClean="0"/>
              <a:t>‹Nº›</a:t>
            </a:fld>
            <a:endParaRPr lang="es-MX"/>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818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FD9C585-3FB3-428C-9BC8-5DF6DB9E20E5}" type="datetimeFigureOut">
              <a:rPr lang="es-MX" smtClean="0"/>
              <a:t>17/09/2020</a:t>
            </a:fld>
            <a:endParaRPr lang="es-MX"/>
          </a:p>
        </p:txBody>
      </p:sp>
      <p:sp>
        <p:nvSpPr>
          <p:cNvPr id="6" name="Footer Placeholder 5"/>
          <p:cNvSpPr>
            <a:spLocks noGrp="1"/>
          </p:cNvSpPr>
          <p:nvPr>
            <p:ph type="ftr" sz="quarter" idx="11"/>
          </p:nvPr>
        </p:nvSpPr>
        <p:spPr>
          <a:xfrm>
            <a:off x="685800" y="378883"/>
            <a:ext cx="6991492" cy="365125"/>
          </a:xfrm>
        </p:spPr>
        <p:txBody>
          <a:bodyPr/>
          <a:lstStyle/>
          <a:p>
            <a:endParaRPr lang="es-MX"/>
          </a:p>
        </p:txBody>
      </p:sp>
      <p:sp>
        <p:nvSpPr>
          <p:cNvPr id="7" name="Slide Number Placeholder 6"/>
          <p:cNvSpPr>
            <a:spLocks noGrp="1"/>
          </p:cNvSpPr>
          <p:nvPr>
            <p:ph type="sldNum" sz="quarter" idx="12"/>
          </p:nvPr>
        </p:nvSpPr>
        <p:spPr>
          <a:xfrm>
            <a:off x="10862452" y="381000"/>
            <a:ext cx="643748" cy="365125"/>
          </a:xfrm>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231521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FD9C585-3FB3-428C-9BC8-5DF6DB9E20E5}" type="datetimeFigureOut">
              <a:rPr lang="es-MX" smtClean="0"/>
              <a:t>17/09/2020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83371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FD9C585-3FB3-428C-9BC8-5DF6DB9E20E5}" type="datetimeFigureOut">
              <a:rPr lang="es-MX" smtClean="0"/>
              <a:t>17/09/2020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355874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D9C585-3FB3-428C-9BC8-5DF6DB9E20E5}" type="datetimeFigureOut">
              <a:rPr lang="es-MX" smtClean="0"/>
              <a:t>17/09/2020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265758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FD9C585-3FB3-428C-9BC8-5DF6DB9E20E5}" type="datetimeFigureOut">
              <a:rPr lang="es-MX" smtClean="0"/>
              <a:t>17/09/2020</a:t>
            </a:fld>
            <a:endParaRPr lang="es-MX"/>
          </a:p>
        </p:txBody>
      </p:sp>
      <p:sp>
        <p:nvSpPr>
          <p:cNvPr id="5" name="Footer Placeholder 4"/>
          <p:cNvSpPr>
            <a:spLocks noGrp="1"/>
          </p:cNvSpPr>
          <p:nvPr>
            <p:ph type="ftr" sz="quarter" idx="11"/>
          </p:nvPr>
        </p:nvSpPr>
        <p:spPr>
          <a:xfrm>
            <a:off x="685800" y="381000"/>
            <a:ext cx="6991492" cy="36512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8581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FD9C585-3FB3-428C-9BC8-5DF6DB9E20E5}" type="datetimeFigureOut">
              <a:rPr lang="es-MX" smtClean="0"/>
              <a:t>17/09/2020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66909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FD9C585-3FB3-428C-9BC8-5DF6DB9E20E5}" type="datetimeFigureOut">
              <a:rPr lang="es-MX" smtClean="0"/>
              <a:t>17/09/2020</a:t>
            </a:fld>
            <a:endParaRPr lang="es-MX"/>
          </a:p>
        </p:txBody>
      </p:sp>
      <p:sp>
        <p:nvSpPr>
          <p:cNvPr id="5" name="Footer Placeholder 4"/>
          <p:cNvSpPr>
            <a:spLocks noGrp="1"/>
          </p:cNvSpPr>
          <p:nvPr>
            <p:ph type="ftr" sz="quarter" idx="11"/>
          </p:nvPr>
        </p:nvSpPr>
        <p:spPr>
          <a:xfrm>
            <a:off x="685800" y="381001"/>
            <a:ext cx="6991492" cy="364065"/>
          </a:xfrm>
        </p:spPr>
        <p:txBody>
          <a:bodyPr/>
          <a:lstStyle/>
          <a:p>
            <a:endParaRPr lang="es-MX"/>
          </a:p>
        </p:txBody>
      </p:sp>
      <p:sp>
        <p:nvSpPr>
          <p:cNvPr id="6" name="Slide Number Placeholder 5"/>
          <p:cNvSpPr>
            <a:spLocks noGrp="1"/>
          </p:cNvSpPr>
          <p:nvPr>
            <p:ph type="sldNum" sz="quarter" idx="12"/>
          </p:nvPr>
        </p:nvSpPr>
        <p:spPr>
          <a:xfrm>
            <a:off x="10862452" y="381000"/>
            <a:ext cx="643748" cy="365125"/>
          </a:xfrm>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353603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FD9C585-3FB3-428C-9BC8-5DF6DB9E20E5}" type="datetimeFigureOut">
              <a:rPr lang="es-MX" smtClean="0"/>
              <a:t>17/09/2020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168939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FD9C585-3FB3-428C-9BC8-5DF6DB9E20E5}" type="datetimeFigureOut">
              <a:rPr lang="es-MX" smtClean="0"/>
              <a:t>17/09/2020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29735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FD9C585-3FB3-428C-9BC8-5DF6DB9E20E5}" type="datetimeFigureOut">
              <a:rPr lang="es-MX" smtClean="0"/>
              <a:t>17/09/2020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57813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9C585-3FB3-428C-9BC8-5DF6DB9E20E5}" type="datetimeFigureOut">
              <a:rPr lang="es-MX" smtClean="0"/>
              <a:t>17/09/2020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304468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FD9C585-3FB3-428C-9BC8-5DF6DB9E20E5}" type="datetimeFigureOut">
              <a:rPr lang="es-MX" smtClean="0"/>
              <a:t>17/09/2020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262354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FD9C585-3FB3-428C-9BC8-5DF6DB9E20E5}" type="datetimeFigureOut">
              <a:rPr lang="es-MX" smtClean="0"/>
              <a:t>17/09/2020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A3EAB0-9496-4A62-A10B-BC10B492F823}" type="slidenum">
              <a:rPr lang="es-MX" smtClean="0"/>
              <a:t>‹Nº›</a:t>
            </a:fld>
            <a:endParaRPr lang="es-MX"/>
          </a:p>
        </p:txBody>
      </p:sp>
    </p:spTree>
    <p:extLst>
      <p:ext uri="{BB962C8B-B14F-4D97-AF65-F5344CB8AC3E}">
        <p14:creationId xmlns:p14="http://schemas.microsoft.com/office/powerpoint/2010/main" val="113373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FD9C585-3FB3-428C-9BC8-5DF6DB9E20E5}" type="datetimeFigureOut">
              <a:rPr lang="es-MX" smtClean="0"/>
              <a:t>17/09/2020</a:t>
            </a:fld>
            <a:endParaRPr lang="es-MX"/>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A3EAB0-9496-4A62-A10B-BC10B492F823}" type="slidenum">
              <a:rPr lang="es-MX" smtClean="0"/>
              <a:t>‹Nº›</a:t>
            </a:fld>
            <a:endParaRPr lang="es-MX"/>
          </a:p>
        </p:txBody>
      </p:sp>
    </p:spTree>
    <p:extLst>
      <p:ext uri="{BB962C8B-B14F-4D97-AF65-F5344CB8AC3E}">
        <p14:creationId xmlns:p14="http://schemas.microsoft.com/office/powerpoint/2010/main" val="405186768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MX" sz="3200" dirty="0" smtClean="0"/>
              <a:t>TEMA # 2 REPRESENTACIONES DEL ESPACIO GEOGRÁFICO</a:t>
            </a:r>
            <a:endParaRPr lang="es-MX" sz="3200" dirty="0"/>
          </a:p>
        </p:txBody>
      </p:sp>
      <p:sp>
        <p:nvSpPr>
          <p:cNvPr id="3" name="Marcador de contenido 2"/>
          <p:cNvSpPr>
            <a:spLocks noGrp="1"/>
          </p:cNvSpPr>
          <p:nvPr>
            <p:ph idx="1"/>
          </p:nvPr>
        </p:nvSpPr>
        <p:spPr/>
        <p:txBody>
          <a:bodyPr/>
          <a:lstStyle/>
          <a:p>
            <a:pPr marL="0" indent="0">
              <a:buNone/>
            </a:pPr>
            <a:r>
              <a:rPr lang="es-MX" dirty="0" smtClean="0"/>
              <a:t>L2 REPRESENTACIONES </a:t>
            </a:r>
            <a:r>
              <a:rPr lang="es-MX" dirty="0"/>
              <a:t>DEL ESPACIO GEOGRÁFICO Y SU </a:t>
            </a:r>
            <a:r>
              <a:rPr lang="es-MX" dirty="0" smtClean="0"/>
              <a:t>INTERPRETACIÓN</a:t>
            </a:r>
          </a:p>
          <a:p>
            <a:pPr marL="0" indent="0">
              <a:buNone/>
            </a:pPr>
            <a:endParaRPr lang="es-MX" dirty="0" smtClean="0"/>
          </a:p>
          <a:p>
            <a:pPr marL="0" indent="0">
              <a:buNone/>
            </a:pPr>
            <a:r>
              <a:rPr lang="es-MX" dirty="0" smtClean="0"/>
              <a:t>APRENDIZAJE ESPERADO</a:t>
            </a:r>
          </a:p>
          <a:p>
            <a:pPr marL="0" indent="0">
              <a:buNone/>
            </a:pPr>
            <a:r>
              <a:rPr lang="es-MX" dirty="0" smtClean="0"/>
              <a:t>Interpreta representaciones cartográficas para obtener información de diversos lugares, regiones, paisajes y territorios.</a:t>
            </a:r>
          </a:p>
          <a:p>
            <a:pPr marL="0" indent="0">
              <a:buNone/>
            </a:pPr>
            <a:r>
              <a:rPr lang="es-MX" dirty="0" smtClean="0"/>
              <a:t>Subtemas:</a:t>
            </a:r>
          </a:p>
          <a:p>
            <a:pPr marL="0" indent="0">
              <a:buNone/>
            </a:pPr>
            <a:r>
              <a:rPr lang="es-MX" dirty="0" smtClean="0"/>
              <a:t>1.-</a:t>
            </a:r>
            <a:r>
              <a:rPr lang="es-MX" dirty="0"/>
              <a:t>P</a:t>
            </a:r>
            <a:r>
              <a:rPr lang="es-MX" dirty="0" smtClean="0"/>
              <a:t>royecciones cartográficas</a:t>
            </a:r>
          </a:p>
          <a:p>
            <a:pPr marL="0" indent="0">
              <a:buNone/>
            </a:pPr>
            <a:r>
              <a:rPr lang="es-MX" dirty="0" smtClean="0"/>
              <a:t>2.- Elementos </a:t>
            </a:r>
            <a:r>
              <a:rPr lang="es-MX" smtClean="0"/>
              <a:t>del mapa</a:t>
            </a:r>
            <a:endParaRPr lang="es-MX" dirty="0"/>
          </a:p>
        </p:txBody>
      </p:sp>
    </p:spTree>
    <p:extLst>
      <p:ext uri="{BB962C8B-B14F-4D97-AF65-F5344CB8AC3E}">
        <p14:creationId xmlns:p14="http://schemas.microsoft.com/office/powerpoint/2010/main" val="226132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46975" y="1081825"/>
            <a:ext cx="10483402" cy="5537916"/>
          </a:xfrm>
          <a:prstGeom prst="rect">
            <a:avLst/>
          </a:prstGeom>
        </p:spPr>
      </p:pic>
    </p:spTree>
    <p:extLst>
      <p:ext uri="{BB962C8B-B14F-4D97-AF65-F5344CB8AC3E}">
        <p14:creationId xmlns:p14="http://schemas.microsoft.com/office/powerpoint/2010/main" val="446600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42434" y="1030310"/>
            <a:ext cx="9517487" cy="5666703"/>
          </a:xfrm>
          <a:prstGeom prst="rect">
            <a:avLst/>
          </a:prstGeom>
        </p:spPr>
      </p:pic>
    </p:spTree>
    <p:extLst>
      <p:ext uri="{BB962C8B-B14F-4D97-AF65-F5344CB8AC3E}">
        <p14:creationId xmlns:p14="http://schemas.microsoft.com/office/powerpoint/2010/main" val="287827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2769" y="1094705"/>
            <a:ext cx="10820400" cy="5111102"/>
          </a:xfrm>
        </p:spPr>
        <p:txBody>
          <a:bodyPr>
            <a:normAutofit/>
          </a:bodyPr>
          <a:lstStyle/>
          <a:p>
            <a:pPr marL="0" indent="0">
              <a:buNone/>
            </a:pPr>
            <a:r>
              <a:rPr lang="es-MX" sz="1800" dirty="0" smtClean="0"/>
              <a:t>RESPONDE CORRECTAMENTE LO QUE SE TE INDICA</a:t>
            </a:r>
          </a:p>
          <a:p>
            <a:pPr marL="0" indent="0">
              <a:buNone/>
            </a:pPr>
            <a:r>
              <a:rPr lang="es-MX" sz="1800" dirty="0" smtClean="0"/>
              <a:t>El planeta tierra se parece a una esfera, sin embargo está achatada en los polos y ensanchada en el ecuador, a esa figura se le conoce como:</a:t>
            </a:r>
          </a:p>
          <a:p>
            <a:pPr marL="0" indent="0">
              <a:buNone/>
            </a:pPr>
            <a:r>
              <a:rPr lang="es-MX" sz="1800" dirty="0" smtClean="0"/>
              <a:t>_________________________  </a:t>
            </a:r>
          </a:p>
          <a:p>
            <a:pPr marL="0" indent="0">
              <a:buNone/>
            </a:pPr>
            <a:r>
              <a:rPr lang="es-MX" sz="1800" dirty="0" smtClean="0"/>
              <a:t>Circunferencia perpendicular al eje terrestre y que permite diferenciar el Hemisferio norte </a:t>
            </a:r>
            <a:r>
              <a:rPr lang="es-MX" sz="1800" dirty="0"/>
              <a:t>d</a:t>
            </a:r>
            <a:r>
              <a:rPr lang="es-MX" sz="1800" dirty="0" smtClean="0"/>
              <a:t>el hemisferio sur:_________________  </a:t>
            </a:r>
          </a:p>
          <a:p>
            <a:pPr marL="0" indent="0">
              <a:buNone/>
            </a:pPr>
            <a:endParaRPr lang="es-MX" sz="1800" dirty="0" smtClean="0"/>
          </a:p>
          <a:p>
            <a:pPr marL="0" indent="0">
              <a:buNone/>
            </a:pPr>
            <a:r>
              <a:rPr lang="es-MX" sz="1800" dirty="0" smtClean="0"/>
              <a:t>Meridiano perpendicular al ecuador y que permite diferenciar el hemisferio  occidental del oriental:________________</a:t>
            </a:r>
          </a:p>
          <a:p>
            <a:pPr marL="0" indent="0">
              <a:buNone/>
            </a:pPr>
            <a:endParaRPr lang="es-MX" sz="1800" dirty="0" smtClean="0"/>
          </a:p>
          <a:p>
            <a:pPr marL="0" indent="0">
              <a:buNone/>
            </a:pPr>
            <a:r>
              <a:rPr lang="es-MX" sz="1800" dirty="0" smtClean="0"/>
              <a:t>Ángulo formado entre el ecuador y cualquier punto sobre la superficie terrestre que va de los 0° a 90°:_______________________</a:t>
            </a:r>
          </a:p>
          <a:p>
            <a:pPr marL="0" indent="0">
              <a:buNone/>
            </a:pPr>
            <a:endParaRPr lang="es-MX" sz="1800" dirty="0"/>
          </a:p>
          <a:p>
            <a:pPr marL="0" indent="0">
              <a:buNone/>
            </a:pPr>
            <a:r>
              <a:rPr lang="es-MX" sz="1800" dirty="0" smtClean="0"/>
              <a:t>Circunferencias paralelas al ecuador que disminuyen de tamaño conforme se acercan a los polos:__________________</a:t>
            </a:r>
            <a:endParaRPr lang="es-MX" sz="1800" dirty="0"/>
          </a:p>
        </p:txBody>
      </p:sp>
    </p:spTree>
    <p:extLst>
      <p:ext uri="{BB962C8B-B14F-4D97-AF65-F5344CB8AC3E}">
        <p14:creationId xmlns:p14="http://schemas.microsoft.com/office/powerpoint/2010/main" val="338350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378040"/>
            <a:ext cx="10820400" cy="4840646"/>
          </a:xfrm>
        </p:spPr>
        <p:txBody>
          <a:bodyPr>
            <a:normAutofit/>
          </a:bodyPr>
          <a:lstStyle/>
          <a:p>
            <a:pPr marL="0" indent="0">
              <a:buNone/>
            </a:pPr>
            <a:r>
              <a:rPr lang="es-MX" sz="1800" dirty="0" smtClean="0"/>
              <a:t>Coordenada geográfica para calcular la distancia desde el nivel del mar de los lugares:_________________ </a:t>
            </a:r>
          </a:p>
          <a:p>
            <a:pPr marL="0" indent="0">
              <a:buNone/>
            </a:pPr>
            <a:endParaRPr lang="es-MX" sz="1800" dirty="0"/>
          </a:p>
          <a:p>
            <a:pPr marL="0" indent="0">
              <a:buNone/>
            </a:pPr>
            <a:r>
              <a:rPr lang="es-MX" sz="1800" dirty="0" smtClean="0"/>
              <a:t>Son representaciones planas de la superficie terrestre:____________</a:t>
            </a:r>
          </a:p>
          <a:p>
            <a:pPr marL="0" indent="0">
              <a:buNone/>
            </a:pPr>
            <a:endParaRPr lang="es-MX" sz="1800" dirty="0" smtClean="0"/>
          </a:p>
          <a:p>
            <a:pPr marL="0" indent="0">
              <a:buNone/>
            </a:pPr>
            <a:r>
              <a:rPr lang="es-MX" sz="1800" dirty="0" smtClean="0"/>
              <a:t>Para plasmar un geoide en  un plano se usan diferentes:_______________</a:t>
            </a:r>
          </a:p>
          <a:p>
            <a:pPr marL="0" indent="0">
              <a:buNone/>
            </a:pPr>
            <a:endParaRPr lang="es-MX" sz="1800" dirty="0" smtClean="0"/>
          </a:p>
          <a:p>
            <a:pPr marL="0" indent="0">
              <a:buNone/>
            </a:pPr>
            <a:r>
              <a:rPr lang="es-MX" sz="1800" dirty="0" smtClean="0"/>
              <a:t>Cuando las proyecciones tienden a preservar la forma de los continentes son:___________________ </a:t>
            </a:r>
          </a:p>
          <a:p>
            <a:pPr marL="0" indent="0">
              <a:buNone/>
            </a:pPr>
            <a:endParaRPr lang="es-MX" sz="1800" dirty="0" smtClean="0"/>
          </a:p>
          <a:p>
            <a:pPr marL="0" indent="0">
              <a:buNone/>
            </a:pPr>
            <a:r>
              <a:rPr lang="es-MX" sz="1800" dirty="0" smtClean="0"/>
              <a:t>Proyecciones que buscan representar las distancias reales entre los lugares son:_______________</a:t>
            </a:r>
            <a:endParaRPr lang="es-MX" sz="1800" dirty="0"/>
          </a:p>
        </p:txBody>
      </p:sp>
    </p:spTree>
    <p:extLst>
      <p:ext uri="{BB962C8B-B14F-4D97-AF65-F5344CB8AC3E}">
        <p14:creationId xmlns:p14="http://schemas.microsoft.com/office/powerpoint/2010/main" val="86259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690940"/>
          </a:xfrm>
        </p:spPr>
        <p:txBody>
          <a:bodyPr/>
          <a:lstStyle/>
          <a:p>
            <a:pPr algn="ctr"/>
            <a:r>
              <a:rPr lang="es-MX" dirty="0" smtClean="0"/>
              <a:t>ELEMENTOS DEL MAPA</a:t>
            </a:r>
            <a:endParaRPr lang="es-MX" dirty="0"/>
          </a:p>
        </p:txBody>
      </p:sp>
      <p:sp>
        <p:nvSpPr>
          <p:cNvPr id="3" name="Marcador de contenido 2"/>
          <p:cNvSpPr>
            <a:spLocks noGrp="1"/>
          </p:cNvSpPr>
          <p:nvPr>
            <p:ph idx="1"/>
          </p:nvPr>
        </p:nvSpPr>
        <p:spPr/>
        <p:txBody>
          <a:bodyPr>
            <a:normAutofit fontScale="55000" lnSpcReduction="20000"/>
          </a:bodyPr>
          <a:lstStyle/>
          <a:p>
            <a:pPr marL="0" indent="0">
              <a:buNone/>
            </a:pPr>
            <a:endParaRPr lang="es-MX" sz="2400" b="1" dirty="0"/>
          </a:p>
          <a:p>
            <a:pPr marL="0" indent="0">
              <a:buNone/>
            </a:pPr>
            <a:r>
              <a:rPr lang="es-MX" sz="2400" dirty="0" smtClean="0"/>
              <a:t> </a:t>
            </a:r>
            <a:r>
              <a:rPr lang="es-MX" sz="2400" dirty="0"/>
              <a:t>N</a:t>
            </a:r>
            <a:r>
              <a:rPr lang="es-MX" sz="2400" dirty="0" smtClean="0"/>
              <a:t>os </a:t>
            </a:r>
            <a:r>
              <a:rPr lang="es-MX" sz="2400" dirty="0"/>
              <a:t>indica con palabras la temática representada, la zona geográfica o el tipo de mapa que estamos contemplando. </a:t>
            </a:r>
            <a:endParaRPr lang="es-MX" sz="2400" dirty="0" smtClean="0"/>
          </a:p>
          <a:p>
            <a:pPr marL="0" indent="0">
              <a:buNone/>
            </a:pPr>
            <a:r>
              <a:rPr lang="es-MX" sz="2400" dirty="0" smtClean="0"/>
              <a:t>________________________________ </a:t>
            </a:r>
            <a:endParaRPr lang="es-MX" sz="2400" dirty="0"/>
          </a:p>
          <a:p>
            <a:pPr marL="0" indent="0">
              <a:buNone/>
            </a:pPr>
            <a:r>
              <a:rPr lang="es-MX" sz="2400" dirty="0" smtClean="0"/>
              <a:t>Nos </a:t>
            </a:r>
            <a:r>
              <a:rPr lang="es-MX" sz="2400" dirty="0"/>
              <a:t>indica la proporción de cuántas veces fue reducida la distancia real en la distancia gráfica es decir en el mapa. Existen de dos tipos gráfica y numérica.</a:t>
            </a:r>
          </a:p>
          <a:p>
            <a:pPr marL="0" indent="0">
              <a:buNone/>
            </a:pPr>
            <a:r>
              <a:rPr lang="es-MX" sz="2400" dirty="0"/>
              <a:t>1: 50 000 se lee uno es a cincuenta mil = 500 metros en el </a:t>
            </a:r>
            <a:r>
              <a:rPr lang="es-MX" sz="2400" dirty="0" smtClean="0"/>
              <a:t>terreno </a:t>
            </a:r>
          </a:p>
          <a:p>
            <a:pPr marL="0" indent="0">
              <a:buNone/>
            </a:pPr>
            <a:r>
              <a:rPr lang="es-MX" sz="2400" dirty="0" smtClean="0"/>
              <a:t>_____________________________________ </a:t>
            </a:r>
            <a:endParaRPr lang="es-MX" sz="2400" dirty="0"/>
          </a:p>
          <a:p>
            <a:pPr marL="0" indent="0">
              <a:buNone/>
            </a:pPr>
            <a:r>
              <a:rPr lang="es-MX" sz="2400" dirty="0" smtClean="0"/>
              <a:t>Otro </a:t>
            </a:r>
            <a:r>
              <a:rPr lang="es-MX" sz="2400" dirty="0"/>
              <a:t>de los elementos fundamentales para la interpretación de un mapa es la leyenda, la cual nos permite precisar el significado de los diferentes símbolos que hemos empleado para representar elementos concretos</a:t>
            </a:r>
            <a:r>
              <a:rPr lang="es-MX" sz="2400" dirty="0" smtClean="0"/>
              <a:t>.</a:t>
            </a:r>
          </a:p>
          <a:p>
            <a:pPr marL="0" indent="0">
              <a:buNone/>
            </a:pPr>
            <a:r>
              <a:rPr lang="es-MX" sz="2400" dirty="0" smtClean="0"/>
              <a:t>_______________________________________________</a:t>
            </a:r>
            <a:endParaRPr lang="es-MX" sz="2400" dirty="0"/>
          </a:p>
          <a:p>
            <a:pPr marL="0" indent="0">
              <a:buNone/>
            </a:pPr>
            <a:endParaRPr lang="es-MX" sz="2400" dirty="0"/>
          </a:p>
          <a:p>
            <a:pPr marL="0" indent="0">
              <a:buNone/>
            </a:pPr>
            <a:r>
              <a:rPr lang="es-MX" sz="2400" dirty="0"/>
              <a:t>Este elemento del mapa nos sirve para poder conocer en qué dirección se está mirando el mapa, facilitando la orientación de quien lo sigue</a:t>
            </a:r>
            <a:r>
              <a:rPr lang="es-MX" sz="2400" dirty="0" smtClean="0"/>
              <a:t>.___________________________________</a:t>
            </a:r>
          </a:p>
          <a:p>
            <a:pPr marL="0" indent="0">
              <a:buNone/>
            </a:pPr>
            <a:endParaRPr lang="es-MX" sz="2400" dirty="0"/>
          </a:p>
          <a:p>
            <a:pPr marL="0" indent="0">
              <a:buNone/>
            </a:pPr>
            <a:r>
              <a:rPr lang="es-MX" sz="2400" dirty="0" smtClean="0"/>
              <a:t>Que </a:t>
            </a:r>
            <a:r>
              <a:rPr lang="es-MX" sz="2400" dirty="0"/>
              <a:t>nos permiten localizar un punto con </a:t>
            </a:r>
            <a:r>
              <a:rPr lang="es-MX" sz="2400" dirty="0" smtClean="0"/>
              <a:t>exactitud______________________________________</a:t>
            </a:r>
            <a:endParaRPr lang="es-MX" sz="2400" b="1" dirty="0"/>
          </a:p>
          <a:p>
            <a:pPr marL="0" indent="0">
              <a:buNone/>
            </a:pPr>
            <a:endParaRPr lang="es-MX" dirty="0"/>
          </a:p>
        </p:txBody>
      </p:sp>
    </p:spTree>
    <p:extLst>
      <p:ext uri="{BB962C8B-B14F-4D97-AF65-F5344CB8AC3E}">
        <p14:creationId xmlns:p14="http://schemas.microsoft.com/office/powerpoint/2010/main" val="80417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29935"/>
            <a:ext cx="9144000" cy="577648"/>
          </a:xfrm>
        </p:spPr>
        <p:txBody>
          <a:bodyPr>
            <a:noAutofit/>
          </a:bodyPr>
          <a:lstStyle/>
          <a:p>
            <a:r>
              <a:rPr lang="es-MX" sz="3600" dirty="0" smtClean="0"/>
              <a:t>PROYECCIONES CARTOGRÁFICAS</a:t>
            </a:r>
            <a:endParaRPr lang="es-MX" sz="3600" dirty="0"/>
          </a:p>
        </p:txBody>
      </p:sp>
      <p:sp>
        <p:nvSpPr>
          <p:cNvPr id="3" name="Subtítulo 2"/>
          <p:cNvSpPr>
            <a:spLocks noGrp="1"/>
          </p:cNvSpPr>
          <p:nvPr>
            <p:ph type="subTitle" idx="1"/>
          </p:nvPr>
        </p:nvSpPr>
        <p:spPr>
          <a:xfrm>
            <a:off x="1524000" y="1442434"/>
            <a:ext cx="9144000" cy="4687910"/>
          </a:xfrm>
        </p:spPr>
        <p:txBody>
          <a:bodyPr>
            <a:normAutofit/>
          </a:bodyPr>
          <a:lstStyle/>
          <a:p>
            <a:pPr algn="l"/>
            <a:r>
              <a:rPr lang="es-MX" dirty="0" smtClean="0"/>
              <a:t>Es una forma de representar la superficie curva de la Tierra sobre una superficie plana constituida a partir de métodos matemáticos.</a:t>
            </a:r>
          </a:p>
          <a:p>
            <a:pPr algn="l"/>
            <a:endParaRPr lang="es-MX" dirty="0" smtClean="0"/>
          </a:p>
          <a:p>
            <a:pPr algn="l"/>
            <a:r>
              <a:rPr lang="es-MX" dirty="0" smtClean="0"/>
              <a:t>Al representar la superficie curva en una plana, se reproduce una deformación en el área cartografiada. Esto es inevitable, sin embargo puede reducirse de acuerdo con el tipo de proyección que se emplee.</a:t>
            </a:r>
          </a:p>
          <a:p>
            <a:pPr algn="l"/>
            <a:endParaRPr lang="es-MX" dirty="0" smtClean="0"/>
          </a:p>
          <a:p>
            <a:pPr algn="l"/>
            <a:r>
              <a:rPr lang="es-MX" dirty="0" smtClean="0"/>
              <a:t>Las proyecciones más usuales son:</a:t>
            </a:r>
          </a:p>
          <a:p>
            <a:pPr algn="l"/>
            <a:r>
              <a:rPr lang="es-MX" dirty="0" smtClean="0"/>
              <a:t>      Cilíndrica</a:t>
            </a:r>
          </a:p>
          <a:p>
            <a:pPr algn="l"/>
            <a:r>
              <a:rPr lang="es-MX" dirty="0" smtClean="0"/>
              <a:t>      Cónica</a:t>
            </a:r>
          </a:p>
          <a:p>
            <a:pPr algn="l"/>
            <a:r>
              <a:rPr lang="es-MX" dirty="0" smtClean="0"/>
              <a:t>      Acimutal </a:t>
            </a:r>
          </a:p>
          <a:p>
            <a:pPr algn="l"/>
            <a:endParaRPr lang="es-MX" dirty="0"/>
          </a:p>
        </p:txBody>
      </p:sp>
    </p:spTree>
    <p:extLst>
      <p:ext uri="{BB962C8B-B14F-4D97-AF65-F5344CB8AC3E}">
        <p14:creationId xmlns:p14="http://schemas.microsoft.com/office/powerpoint/2010/main" val="376968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626545"/>
          </a:xfrm>
        </p:spPr>
        <p:txBody>
          <a:bodyPr>
            <a:normAutofit fontScale="90000"/>
          </a:bodyPr>
          <a:lstStyle/>
          <a:p>
            <a:pPr algn="l"/>
            <a:r>
              <a:rPr lang="es-MX" dirty="0" smtClean="0"/>
              <a:t>PROYECCIÓN CILÍNDRICA</a:t>
            </a:r>
            <a:endParaRPr lang="es-MX" dirty="0"/>
          </a:p>
        </p:txBody>
      </p:sp>
      <p:sp>
        <p:nvSpPr>
          <p:cNvPr id="3" name="Marcador de contenido 2"/>
          <p:cNvSpPr>
            <a:spLocks noGrp="1"/>
          </p:cNvSpPr>
          <p:nvPr>
            <p:ph idx="1"/>
          </p:nvPr>
        </p:nvSpPr>
        <p:spPr/>
        <p:txBody>
          <a:bodyPr/>
          <a:lstStyle/>
          <a:p>
            <a:pPr marL="0" indent="0">
              <a:buNone/>
            </a:pPr>
            <a:r>
              <a:rPr lang="es-MX" dirty="0" smtClean="0"/>
              <a:t>Se obtiene al proyectar la superficie esférica de la tierra en un cilindro que la envuelve imaginariamente.</a:t>
            </a:r>
          </a:p>
          <a:p>
            <a:pPr marL="0" indent="0">
              <a:buNone/>
            </a:pPr>
            <a:endParaRPr lang="es-MX" dirty="0" smtClean="0"/>
          </a:p>
          <a:p>
            <a:pPr marL="0" indent="0">
              <a:buNone/>
            </a:pP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1787196005"/>
              </p:ext>
            </p:extLst>
          </p:nvPr>
        </p:nvGraphicFramePr>
        <p:xfrm>
          <a:off x="2032000" y="3464942"/>
          <a:ext cx="8128000" cy="256540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s-MX" dirty="0" smtClean="0"/>
                        <a:t>VENTAJAS</a:t>
                      </a:r>
                      <a:endParaRPr lang="es-MX" dirty="0"/>
                    </a:p>
                  </a:txBody>
                  <a:tcPr/>
                </a:tc>
                <a:tc>
                  <a:txBody>
                    <a:bodyPr/>
                    <a:lstStyle/>
                    <a:p>
                      <a:pPr algn="ctr"/>
                      <a:r>
                        <a:rPr lang="es-MX" dirty="0" smtClean="0"/>
                        <a:t>DESVENTAJAS</a:t>
                      </a:r>
                      <a:endParaRPr lang="es-MX" dirty="0"/>
                    </a:p>
                  </a:txBody>
                  <a:tcPr/>
                </a:tc>
              </a:tr>
              <a:tr h="370840">
                <a:tc>
                  <a:txBody>
                    <a:bodyPr/>
                    <a:lstStyle/>
                    <a:p>
                      <a:r>
                        <a:rPr lang="es-MX" dirty="0" smtClean="0"/>
                        <a:t>Muestra la mayoría</a:t>
                      </a:r>
                      <a:r>
                        <a:rPr lang="es-MX" baseline="0" dirty="0" smtClean="0"/>
                        <a:t> de la superficie terrestre</a:t>
                      </a:r>
                      <a:endParaRPr lang="es-MX" dirty="0"/>
                    </a:p>
                  </a:txBody>
                  <a:tcPr/>
                </a:tc>
                <a:tc>
                  <a:txBody>
                    <a:bodyPr/>
                    <a:lstStyle/>
                    <a:p>
                      <a:r>
                        <a:rPr lang="es-MX" dirty="0" smtClean="0"/>
                        <a:t>Meridianos y paralelos son líneas rectas que se cortan perpendicularmente</a:t>
                      </a:r>
                      <a:endParaRPr lang="es-MX" dirty="0"/>
                    </a:p>
                  </a:txBody>
                  <a:tcPr/>
                </a:tc>
              </a:tr>
              <a:tr h="370840">
                <a:tc>
                  <a:txBody>
                    <a:bodyPr/>
                    <a:lstStyle/>
                    <a:p>
                      <a:r>
                        <a:rPr lang="es-MX" dirty="0" smtClean="0"/>
                        <a:t>Permite localizar los componentes del espacio geográfico más fácil.</a:t>
                      </a:r>
                      <a:endParaRPr lang="es-MX" dirty="0"/>
                    </a:p>
                  </a:txBody>
                  <a:tcPr/>
                </a:tc>
                <a:tc>
                  <a:txBody>
                    <a:bodyPr/>
                    <a:lstStyle/>
                    <a:p>
                      <a:r>
                        <a:rPr lang="es-MX" dirty="0" smtClean="0"/>
                        <a:t>Lo meridianos no</a:t>
                      </a:r>
                      <a:r>
                        <a:rPr lang="es-MX" baseline="0" dirty="0" smtClean="0"/>
                        <a:t> se unen en los polos.</a:t>
                      </a:r>
                      <a:endParaRPr lang="es-MX" dirty="0"/>
                    </a:p>
                  </a:txBody>
                  <a:tcPr/>
                </a:tc>
              </a:tr>
              <a:tr h="370840">
                <a:tc>
                  <a:txBody>
                    <a:bodyPr/>
                    <a:lstStyle/>
                    <a:p>
                      <a:r>
                        <a:rPr lang="es-MX" dirty="0" smtClean="0"/>
                        <a:t>El sector con menor deformación es el ecuador</a:t>
                      </a:r>
                      <a:endParaRPr lang="es-MX" dirty="0"/>
                    </a:p>
                  </a:txBody>
                  <a:tcPr/>
                </a:tc>
                <a:tc>
                  <a:txBody>
                    <a:bodyPr/>
                    <a:lstStyle/>
                    <a:p>
                      <a:r>
                        <a:rPr lang="es-MX" dirty="0" smtClean="0"/>
                        <a:t>La zona de los polos son las más distorsionadas.</a:t>
                      </a:r>
                      <a:endParaRPr lang="es-MX" dirty="0"/>
                    </a:p>
                  </a:txBody>
                  <a:tcPr/>
                </a:tc>
              </a:tr>
            </a:tbl>
          </a:graphicData>
        </a:graphic>
      </p:graphicFrame>
      <p:pic>
        <p:nvPicPr>
          <p:cNvPr id="5" name="Imagen 4"/>
          <p:cNvPicPr>
            <a:picLocks noChangeAspect="1"/>
          </p:cNvPicPr>
          <p:nvPr/>
        </p:nvPicPr>
        <p:blipFill>
          <a:blip r:embed="rId2"/>
          <a:stretch>
            <a:fillRect/>
          </a:stretch>
        </p:blipFill>
        <p:spPr>
          <a:xfrm>
            <a:off x="4803820" y="1251584"/>
            <a:ext cx="1717786" cy="942976"/>
          </a:xfrm>
          <a:prstGeom prst="rect">
            <a:avLst/>
          </a:prstGeom>
        </p:spPr>
      </p:pic>
    </p:spTree>
    <p:extLst>
      <p:ext uri="{BB962C8B-B14F-4D97-AF65-F5344CB8AC3E}">
        <p14:creationId xmlns:p14="http://schemas.microsoft.com/office/powerpoint/2010/main" val="664954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703819"/>
          </a:xfrm>
        </p:spPr>
        <p:txBody>
          <a:bodyPr>
            <a:normAutofit/>
          </a:bodyPr>
          <a:lstStyle/>
          <a:p>
            <a:pPr algn="ctr"/>
            <a:r>
              <a:rPr lang="es-MX" sz="2800" dirty="0" smtClean="0"/>
              <a:t>PROYECCIÓN CÓNICA</a:t>
            </a:r>
            <a:endParaRPr lang="es-MX" sz="2800" dirty="0"/>
          </a:p>
        </p:txBody>
      </p:sp>
      <p:sp>
        <p:nvSpPr>
          <p:cNvPr id="3" name="Marcador de contenido 2"/>
          <p:cNvSpPr>
            <a:spLocks noGrp="1"/>
          </p:cNvSpPr>
          <p:nvPr>
            <p:ph idx="1"/>
          </p:nvPr>
        </p:nvSpPr>
        <p:spPr>
          <a:xfrm>
            <a:off x="1020650" y="1468192"/>
            <a:ext cx="10820400" cy="4454279"/>
          </a:xfrm>
        </p:spPr>
        <p:txBody>
          <a:bodyPr/>
          <a:lstStyle/>
          <a:p>
            <a:pPr marL="0" indent="0">
              <a:buNone/>
            </a:pPr>
            <a:r>
              <a:rPr lang="es-MX" dirty="0" smtClean="0"/>
              <a:t>Esta representación se envuelve, de forma imaginaria, una esfera terrestre con un cono, se copian todas las líneas y círculos de coordenadas y se desenrolla.</a:t>
            </a:r>
          </a:p>
          <a:p>
            <a:pPr marL="0" indent="0">
              <a:buNone/>
            </a:pPr>
            <a:r>
              <a:rPr lang="es-MX" dirty="0" smtClean="0"/>
              <a:t>El cono que envuelve al globo terráqueo tiene contacto solo con un paralelo, al cual se le llama base o tipo.</a:t>
            </a:r>
          </a:p>
          <a:p>
            <a:pPr marL="0" indent="0">
              <a:buNone/>
            </a:pP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215006771"/>
              </p:ext>
            </p:extLst>
          </p:nvPr>
        </p:nvGraphicFramePr>
        <p:xfrm>
          <a:off x="3525948" y="3333816"/>
          <a:ext cx="8128000" cy="2743200"/>
        </p:xfrm>
        <a:graphic>
          <a:graphicData uri="http://schemas.openxmlformats.org/drawingml/2006/table">
            <a:tbl>
              <a:tblPr firstRow="1" bandRow="1">
                <a:tableStyleId>{5C22544A-7EE6-4342-B048-85BDC9FD1C3A}</a:tableStyleId>
              </a:tblPr>
              <a:tblGrid>
                <a:gridCol w="4064000"/>
                <a:gridCol w="4064000"/>
              </a:tblGrid>
              <a:tr h="268087">
                <a:tc>
                  <a:txBody>
                    <a:bodyPr/>
                    <a:lstStyle/>
                    <a:p>
                      <a:pPr algn="ctr"/>
                      <a:r>
                        <a:rPr lang="es-MX" dirty="0" smtClean="0"/>
                        <a:t>VENTAJAS</a:t>
                      </a:r>
                      <a:endParaRPr lang="es-MX" dirty="0"/>
                    </a:p>
                  </a:txBody>
                  <a:tcPr/>
                </a:tc>
                <a:tc>
                  <a:txBody>
                    <a:bodyPr/>
                    <a:lstStyle/>
                    <a:p>
                      <a:pPr algn="ctr"/>
                      <a:r>
                        <a:rPr lang="es-MX" dirty="0" smtClean="0"/>
                        <a:t>DESVENTAJAS</a:t>
                      </a:r>
                      <a:endParaRPr lang="es-MX" dirty="0"/>
                    </a:p>
                  </a:txBody>
                  <a:tcPr/>
                </a:tc>
              </a:tr>
              <a:tr h="469153">
                <a:tc>
                  <a:txBody>
                    <a:bodyPr/>
                    <a:lstStyle/>
                    <a:p>
                      <a:r>
                        <a:rPr lang="es-MX" dirty="0" smtClean="0"/>
                        <a:t>Se utiliza para</a:t>
                      </a:r>
                      <a:r>
                        <a:rPr lang="es-MX" baseline="0" dirty="0" smtClean="0"/>
                        <a:t> representar al territorio mexicano.</a:t>
                      </a:r>
                      <a:endParaRPr lang="es-MX" dirty="0"/>
                    </a:p>
                  </a:txBody>
                  <a:tcPr/>
                </a:tc>
                <a:tc>
                  <a:txBody>
                    <a:bodyPr/>
                    <a:lstStyle/>
                    <a:p>
                      <a:r>
                        <a:rPr lang="es-MX" dirty="0" smtClean="0"/>
                        <a:t>No representa toda la tierra</a:t>
                      </a:r>
                      <a:endParaRPr lang="es-MX" dirty="0"/>
                    </a:p>
                  </a:txBody>
                  <a:tcPr/>
                </a:tc>
              </a:tr>
              <a:tr h="1273415">
                <a:tc>
                  <a:txBody>
                    <a:bodyPr/>
                    <a:lstStyle/>
                    <a:p>
                      <a:r>
                        <a:rPr lang="es-MX" dirty="0" smtClean="0"/>
                        <a:t>Las</a:t>
                      </a:r>
                      <a:r>
                        <a:rPr lang="es-MX" baseline="0" dirty="0" smtClean="0"/>
                        <a:t> superficies próximas a este paralelo son las únicas que guardan proporciones  reales.</a:t>
                      </a:r>
                      <a:endParaRPr lang="es-MX" dirty="0"/>
                    </a:p>
                  </a:txBody>
                  <a:tcPr/>
                </a:tc>
                <a:tc>
                  <a:txBody>
                    <a:bodyPr/>
                    <a:lstStyle/>
                    <a:p>
                      <a:r>
                        <a:rPr lang="es-MX" dirty="0" smtClean="0"/>
                        <a:t>Fuera del paralelo base</a:t>
                      </a:r>
                      <a:r>
                        <a:rPr lang="es-MX" baseline="0" dirty="0" smtClean="0"/>
                        <a:t> las dimensiones de la superficie se deforman.</a:t>
                      </a:r>
                    </a:p>
                    <a:p>
                      <a:endParaRPr lang="es-MX" baseline="0" dirty="0" smtClean="0"/>
                    </a:p>
                    <a:p>
                      <a:endParaRPr lang="es-MX" baseline="0" dirty="0" smtClean="0"/>
                    </a:p>
                    <a:p>
                      <a:endParaRPr lang="es-MX" dirty="0"/>
                    </a:p>
                  </a:txBody>
                  <a:tcPr/>
                </a:tc>
              </a:tr>
            </a:tbl>
          </a:graphicData>
        </a:graphic>
      </p:graphicFrame>
      <p:pic>
        <p:nvPicPr>
          <p:cNvPr id="5" name="Imagen 4"/>
          <p:cNvPicPr>
            <a:picLocks noChangeAspect="1"/>
          </p:cNvPicPr>
          <p:nvPr/>
        </p:nvPicPr>
        <p:blipFill>
          <a:blip r:embed="rId2"/>
          <a:stretch>
            <a:fillRect/>
          </a:stretch>
        </p:blipFill>
        <p:spPr>
          <a:xfrm>
            <a:off x="218941" y="3644722"/>
            <a:ext cx="2902039" cy="1722682"/>
          </a:xfrm>
          <a:prstGeom prst="rect">
            <a:avLst/>
          </a:prstGeom>
        </p:spPr>
      </p:pic>
    </p:spTree>
    <p:extLst>
      <p:ext uri="{BB962C8B-B14F-4D97-AF65-F5344CB8AC3E}">
        <p14:creationId xmlns:p14="http://schemas.microsoft.com/office/powerpoint/2010/main" val="3275846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703819"/>
          </a:xfrm>
        </p:spPr>
        <p:txBody>
          <a:bodyPr/>
          <a:lstStyle/>
          <a:p>
            <a:pPr algn="l"/>
            <a:r>
              <a:rPr lang="es-MX" dirty="0" smtClean="0"/>
              <a:t>PROYECCIÓN ACIMUTAL</a:t>
            </a:r>
            <a:endParaRPr lang="es-MX" dirty="0"/>
          </a:p>
        </p:txBody>
      </p:sp>
      <p:sp>
        <p:nvSpPr>
          <p:cNvPr id="3" name="Marcador de contenido 2"/>
          <p:cNvSpPr>
            <a:spLocks noGrp="1"/>
          </p:cNvSpPr>
          <p:nvPr>
            <p:ph idx="1"/>
          </p:nvPr>
        </p:nvSpPr>
        <p:spPr>
          <a:xfrm>
            <a:off x="685800" y="1468192"/>
            <a:ext cx="10820400" cy="5151549"/>
          </a:xfrm>
        </p:spPr>
        <p:txBody>
          <a:bodyPr/>
          <a:lstStyle/>
          <a:p>
            <a:pPr marL="0" indent="0">
              <a:buNone/>
            </a:pPr>
            <a:r>
              <a:rPr lang="es-MX" dirty="0" smtClean="0"/>
              <a:t>Se elabora sobre un plano que toca la esfera terrestre en un solo punto, el resultado varía según la ubicación del plano en los siguientes puntos:</a:t>
            </a:r>
          </a:p>
          <a:p>
            <a:pPr marL="457200" indent="-457200">
              <a:lnSpc>
                <a:spcPct val="100000"/>
              </a:lnSpc>
              <a:buAutoNum type="alphaUcParenR"/>
            </a:pPr>
            <a:r>
              <a:rPr lang="es-MX" dirty="0" smtClean="0"/>
              <a:t>POLAR.-El plano toca uno de los polos, se utiliza para representar la Antártida , los paralelos se dibujan como círculos concéntricos al polo.</a:t>
            </a:r>
          </a:p>
          <a:p>
            <a:pPr marL="457200" indent="-457200">
              <a:lnSpc>
                <a:spcPct val="100000"/>
              </a:lnSpc>
              <a:buAutoNum type="alphaUcParenR"/>
            </a:pPr>
            <a:endParaRPr lang="es-MX" dirty="0"/>
          </a:p>
          <a:p>
            <a:pPr marL="0" indent="0">
              <a:lnSpc>
                <a:spcPct val="100000"/>
              </a:lnSpc>
              <a:buNone/>
            </a:pPr>
            <a:endParaRPr lang="es-MX" dirty="0" smtClean="0"/>
          </a:p>
          <a:p>
            <a:pPr marL="457200" indent="-457200">
              <a:lnSpc>
                <a:spcPct val="100000"/>
              </a:lnSpc>
              <a:buAutoNum type="alphaUcParenR"/>
            </a:pPr>
            <a:endParaRPr lang="es-MX" dirty="0"/>
          </a:p>
          <a:p>
            <a:pPr marL="0" indent="0">
              <a:lnSpc>
                <a:spcPct val="100000"/>
              </a:lnSpc>
              <a:buNone/>
            </a:pPr>
            <a:r>
              <a:rPr lang="es-MX" dirty="0" smtClean="0"/>
              <a:t>B) Oblicua.-El centro corresponde a un punto intermedio entre un polo y el ecuador.</a:t>
            </a:r>
          </a:p>
          <a:p>
            <a:pPr marL="457200" indent="-457200">
              <a:lnSpc>
                <a:spcPct val="100000"/>
              </a:lnSpc>
              <a:buAutoNum type="alphaUcParenR"/>
            </a:pPr>
            <a:endParaRPr lang="es-MX" dirty="0"/>
          </a:p>
          <a:p>
            <a:pPr marL="0" indent="0">
              <a:lnSpc>
                <a:spcPct val="100000"/>
              </a:lnSpc>
              <a:buNone/>
            </a:pPr>
            <a:endParaRPr lang="es-MX" dirty="0" smtClean="0"/>
          </a:p>
          <a:p>
            <a:pPr marL="0" indent="0">
              <a:buNone/>
            </a:pPr>
            <a:endParaRPr lang="es-MX" dirty="0"/>
          </a:p>
        </p:txBody>
      </p:sp>
      <p:pic>
        <p:nvPicPr>
          <p:cNvPr id="5" name="Imagen 4"/>
          <p:cNvPicPr>
            <a:picLocks noChangeAspect="1"/>
          </p:cNvPicPr>
          <p:nvPr/>
        </p:nvPicPr>
        <p:blipFill>
          <a:blip r:embed="rId2"/>
          <a:stretch>
            <a:fillRect/>
          </a:stretch>
        </p:blipFill>
        <p:spPr>
          <a:xfrm>
            <a:off x="4640419" y="2936383"/>
            <a:ext cx="2705100" cy="1432808"/>
          </a:xfrm>
          <a:prstGeom prst="rect">
            <a:avLst/>
          </a:prstGeom>
        </p:spPr>
      </p:pic>
      <p:pic>
        <p:nvPicPr>
          <p:cNvPr id="6" name="Imagen 5"/>
          <p:cNvPicPr>
            <a:picLocks noChangeAspect="1"/>
          </p:cNvPicPr>
          <p:nvPr/>
        </p:nvPicPr>
        <p:blipFill>
          <a:blip r:embed="rId3"/>
          <a:stretch>
            <a:fillRect/>
          </a:stretch>
        </p:blipFill>
        <p:spPr>
          <a:xfrm>
            <a:off x="5225871" y="4911949"/>
            <a:ext cx="1740258" cy="1707792"/>
          </a:xfrm>
          <a:prstGeom prst="rect">
            <a:avLst/>
          </a:prstGeom>
        </p:spPr>
      </p:pic>
    </p:spTree>
    <p:extLst>
      <p:ext uri="{BB962C8B-B14F-4D97-AF65-F5344CB8AC3E}">
        <p14:creationId xmlns:p14="http://schemas.microsoft.com/office/powerpoint/2010/main" val="337255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85800" y="1545466"/>
            <a:ext cx="10820400" cy="4673220"/>
          </a:xfrm>
        </p:spPr>
        <p:txBody>
          <a:bodyPr/>
          <a:lstStyle/>
          <a:p>
            <a:pPr marL="0" indent="0">
              <a:buNone/>
            </a:pPr>
            <a:r>
              <a:rPr lang="es-MX" dirty="0" smtClean="0"/>
              <a:t>C) Proyección ecuatorial.-El plano toca la esfera en el ecuador, los meridianos aparecen como líneas rectas paralelas, desigualmente separadas; y los paralelos son líneas curvas separadas progresivamente.</a:t>
            </a:r>
            <a:endParaRPr lang="es-MX" dirty="0"/>
          </a:p>
        </p:txBody>
      </p:sp>
      <p:pic>
        <p:nvPicPr>
          <p:cNvPr id="6" name="Imagen 5"/>
          <p:cNvPicPr>
            <a:picLocks noChangeAspect="1"/>
          </p:cNvPicPr>
          <p:nvPr/>
        </p:nvPicPr>
        <p:blipFill>
          <a:blip r:embed="rId2"/>
          <a:stretch>
            <a:fillRect/>
          </a:stretch>
        </p:blipFill>
        <p:spPr>
          <a:xfrm>
            <a:off x="2071352" y="3062185"/>
            <a:ext cx="6014434" cy="2865080"/>
          </a:xfrm>
          <a:prstGeom prst="rect">
            <a:avLst/>
          </a:prstGeom>
        </p:spPr>
      </p:pic>
      <p:sp>
        <p:nvSpPr>
          <p:cNvPr id="9" name="Flecha abajo 8"/>
          <p:cNvSpPr/>
          <p:nvPr/>
        </p:nvSpPr>
        <p:spPr>
          <a:xfrm>
            <a:off x="4752305" y="2524259"/>
            <a:ext cx="158839" cy="785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6153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729576"/>
          </a:xfrm>
        </p:spPr>
        <p:txBody>
          <a:bodyPr/>
          <a:lstStyle/>
          <a:p>
            <a:pPr algn="l"/>
            <a:r>
              <a:rPr lang="es-MX" dirty="0" smtClean="0"/>
              <a:t>Tema: elementos del mapa</a:t>
            </a:r>
            <a:endParaRPr lang="es-MX" dirty="0"/>
          </a:p>
        </p:txBody>
      </p:sp>
      <p:sp>
        <p:nvSpPr>
          <p:cNvPr id="3" name="Marcador de contenido 2"/>
          <p:cNvSpPr>
            <a:spLocks noGrp="1"/>
          </p:cNvSpPr>
          <p:nvPr>
            <p:ph idx="1"/>
          </p:nvPr>
        </p:nvSpPr>
        <p:spPr>
          <a:xfrm>
            <a:off x="685800" y="1815922"/>
            <a:ext cx="10820400" cy="4402764"/>
          </a:xfrm>
        </p:spPr>
        <p:txBody>
          <a:bodyPr>
            <a:normAutofit fontScale="92500" lnSpcReduction="20000"/>
          </a:bodyPr>
          <a:lstStyle/>
          <a:p>
            <a:pPr marL="0" indent="0">
              <a:buNone/>
            </a:pPr>
            <a:r>
              <a:rPr lang="es-MX" sz="1600" b="1" dirty="0"/>
              <a:t>1. Título</a:t>
            </a:r>
          </a:p>
          <a:p>
            <a:pPr marL="0" indent="0">
              <a:buNone/>
            </a:pPr>
            <a:r>
              <a:rPr lang="es-MX" sz="1600" dirty="0" smtClean="0"/>
              <a:t>El </a:t>
            </a:r>
            <a:r>
              <a:rPr lang="es-MX" sz="1600" dirty="0"/>
              <a:t>título nos indica con palabras la temática representada, la zona geográfica o el tipo de mapa que estamos contemplando. </a:t>
            </a:r>
          </a:p>
          <a:p>
            <a:pPr marL="0" indent="0">
              <a:buNone/>
            </a:pPr>
            <a:r>
              <a:rPr lang="es-MX" sz="1600" b="1" dirty="0"/>
              <a:t>2. Escala</a:t>
            </a:r>
          </a:p>
          <a:p>
            <a:pPr marL="0" indent="0">
              <a:buNone/>
            </a:pPr>
            <a:r>
              <a:rPr lang="es-MX" sz="1600" dirty="0" smtClean="0"/>
              <a:t>Nos indica la proporción de cuántas veces fue reducida la distancia real en la distancia gráfica es decir en el mapa. Existen de dos tipos gráfica y numérica.</a:t>
            </a:r>
          </a:p>
          <a:p>
            <a:pPr marL="0" indent="0">
              <a:buNone/>
            </a:pPr>
            <a:r>
              <a:rPr lang="es-MX" sz="1600" dirty="0" smtClean="0"/>
              <a:t>1: 50 000 se lee uno es a cincuenta mil = 500 metros en el terreno</a:t>
            </a:r>
          </a:p>
          <a:p>
            <a:pPr marL="0" indent="0">
              <a:buNone/>
            </a:pPr>
            <a:r>
              <a:rPr lang="es-MX" sz="1600" b="1" dirty="0" smtClean="0"/>
              <a:t>3.</a:t>
            </a:r>
            <a:r>
              <a:rPr lang="es-MX" sz="1600" b="1" dirty="0"/>
              <a:t> Leyenda</a:t>
            </a:r>
          </a:p>
          <a:p>
            <a:pPr marL="0" indent="0">
              <a:buNone/>
            </a:pPr>
            <a:r>
              <a:rPr lang="es-MX" sz="1600" dirty="0"/>
              <a:t>Otro de los elementos fundamentales para la interpretación de un mapa es la leyenda, la cual nos permite precisar el significado de los diferentes símbolos que hemos empleado para representar elementos concretos.</a:t>
            </a:r>
          </a:p>
          <a:p>
            <a:pPr marL="0" indent="0">
              <a:buNone/>
            </a:pPr>
            <a:r>
              <a:rPr lang="es-MX" sz="1600" b="1" dirty="0" smtClean="0"/>
              <a:t>4. Rosa de los vientos</a:t>
            </a:r>
          </a:p>
          <a:p>
            <a:pPr marL="0" indent="0">
              <a:buNone/>
            </a:pPr>
            <a:r>
              <a:rPr lang="es-MX" sz="1600" dirty="0"/>
              <a:t>Esto puede hacerse en una esquina (por lo general en una de las superiores) con la rosa de los vientos. Sin embargo, con frecuencia únicamente se emplean los puntos cardinales, o incluso únicamente la flecha del Norte.</a:t>
            </a:r>
          </a:p>
          <a:p>
            <a:pPr marL="0" indent="0">
              <a:buNone/>
            </a:pPr>
            <a:r>
              <a:rPr lang="es-MX" sz="1600" dirty="0"/>
              <a:t>Este elemento del mapa nos sirve para poder conocer en qué dirección se está mirando el mapa, facilitando la orientación de quien lo sigue</a:t>
            </a:r>
            <a:r>
              <a:rPr lang="es-MX" sz="1600" dirty="0" smtClean="0"/>
              <a:t>.</a:t>
            </a:r>
          </a:p>
          <a:p>
            <a:pPr marL="0" indent="0">
              <a:buNone/>
            </a:pPr>
            <a:r>
              <a:rPr lang="es-MX" sz="1600" b="1" dirty="0" smtClean="0"/>
              <a:t>5.-Paralelos y meridianos </a:t>
            </a:r>
          </a:p>
          <a:p>
            <a:pPr marL="0" indent="0">
              <a:buNone/>
            </a:pPr>
            <a:r>
              <a:rPr lang="es-MX" sz="1600" dirty="0"/>
              <a:t>Q</a:t>
            </a:r>
            <a:r>
              <a:rPr lang="es-MX" sz="1600" dirty="0" smtClean="0"/>
              <a:t>ue nos permiten localizar un punto con exactitud</a:t>
            </a:r>
            <a:endParaRPr lang="es-MX" sz="1600" b="1" dirty="0"/>
          </a:p>
          <a:p>
            <a:pPr marL="0" indent="0">
              <a:buNone/>
            </a:pPr>
            <a:endParaRPr lang="es-MX" sz="1600" b="1" dirty="0"/>
          </a:p>
        </p:txBody>
      </p:sp>
    </p:spTree>
    <p:extLst>
      <p:ext uri="{BB962C8B-B14F-4D97-AF65-F5344CB8AC3E}">
        <p14:creationId xmlns:p14="http://schemas.microsoft.com/office/powerpoint/2010/main" val="281416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057525" y="1581150"/>
            <a:ext cx="6076950" cy="4562475"/>
          </a:xfrm>
          <a:prstGeom prst="rect">
            <a:avLst/>
          </a:prstGeom>
        </p:spPr>
      </p:pic>
    </p:spTree>
    <p:extLst>
      <p:ext uri="{BB962C8B-B14F-4D97-AF65-F5344CB8AC3E}">
        <p14:creationId xmlns:p14="http://schemas.microsoft.com/office/powerpoint/2010/main" val="334550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6349" y="2258322"/>
            <a:ext cx="9751454" cy="1293028"/>
          </a:xfrm>
        </p:spPr>
        <p:txBody>
          <a:bodyPr/>
          <a:lstStyle/>
          <a:p>
            <a:pPr algn="l"/>
            <a:r>
              <a:rPr lang="es-MX" dirty="0" smtClean="0"/>
              <a:t>Resuelve las siguientes actividades</a:t>
            </a:r>
            <a:endParaRPr lang="es-MX" dirty="0"/>
          </a:p>
        </p:txBody>
      </p:sp>
    </p:spTree>
    <p:extLst>
      <p:ext uri="{BB962C8B-B14F-4D97-AF65-F5344CB8AC3E}">
        <p14:creationId xmlns:p14="http://schemas.microsoft.com/office/powerpoint/2010/main" val="2360064510"/>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Estela de condensación</Template>
  <TotalTime>143</TotalTime>
  <Words>736</Words>
  <Application>Microsoft Office PowerPoint</Application>
  <PresentationFormat>Panorámica</PresentationFormat>
  <Paragraphs>92</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Century Gothic</vt:lpstr>
      <vt:lpstr>Estela de condensación</vt:lpstr>
      <vt:lpstr>TEMA # 2 REPRESENTACIONES DEL ESPACIO GEOGRÁFICO</vt:lpstr>
      <vt:lpstr>PROYECCIONES CARTOGRÁFICAS</vt:lpstr>
      <vt:lpstr>PROYECCIÓN CILÍNDRICA</vt:lpstr>
      <vt:lpstr>PROYECCIÓN CÓNICA</vt:lpstr>
      <vt:lpstr>PROYECCIÓN ACIMUTAL</vt:lpstr>
      <vt:lpstr>Presentación de PowerPoint</vt:lpstr>
      <vt:lpstr>Tema: elementos del mapa</vt:lpstr>
      <vt:lpstr>Presentación de PowerPoint</vt:lpstr>
      <vt:lpstr>Resuelve las siguientes actividades</vt:lpstr>
      <vt:lpstr>Presentación de PowerPoint</vt:lpstr>
      <vt:lpstr>Presentación de PowerPoint</vt:lpstr>
      <vt:lpstr>Presentación de PowerPoint</vt:lpstr>
      <vt:lpstr>Presentación de PowerPoint</vt:lpstr>
      <vt:lpstr>ELEMENTOS DEL MAPA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PROYECCIONES CARTOGRÁFICAS</dc:title>
  <dc:creator>Equipo</dc:creator>
  <cp:lastModifiedBy>Equipo</cp:lastModifiedBy>
  <cp:revision>17</cp:revision>
  <dcterms:created xsi:type="dcterms:W3CDTF">2020-09-17T21:44:34Z</dcterms:created>
  <dcterms:modified xsi:type="dcterms:W3CDTF">2020-09-18T01:23:32Z</dcterms:modified>
</cp:coreProperties>
</file>