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79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22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06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356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99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16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60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59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62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0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146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89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22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4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67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46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7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27E744-55AA-4CFD-9690-22A167BC3555}" type="datetimeFigureOut">
              <a:rPr lang="es-MX" smtClean="0"/>
              <a:t>18/09/2020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F014-660A-42AE-8204-8BAEA4F6D1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62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522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TEMA: VIGENCIA DE IGUALDAD EN EL MUNDO</a:t>
            </a:r>
            <a:endParaRPr lang="es-MX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137893"/>
            <a:ext cx="9144000" cy="3966693"/>
          </a:xfrm>
        </p:spPr>
        <p:txBody>
          <a:bodyPr>
            <a:normAutofit/>
          </a:bodyPr>
          <a:lstStyle/>
          <a:p>
            <a:pPr algn="l"/>
            <a:endParaRPr lang="es-MX" sz="2000" dirty="0"/>
          </a:p>
          <a:p>
            <a:pPr algn="l"/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69" y="2047741"/>
            <a:ext cx="8332631" cy="36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528034"/>
            <a:ext cx="11423559" cy="613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DUDH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A nivel mundial, a partir de 1948 se adoptó la Declaración Universal de los Derechos Humanos, cuyo </a:t>
            </a:r>
            <a:r>
              <a:rPr lang="es-MX" b="1" dirty="0"/>
              <a:t>artículo 1.º </a:t>
            </a:r>
            <a:r>
              <a:rPr lang="es-MX" dirty="0"/>
              <a:t>se refiere al derecho a la igualdad: “Todos los seres humanos nacen libres e iguales en dignidad y derechos y, dotados como están de razón y conciencia, deben comportarse fraternalmente los unos con los otros”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En </a:t>
            </a:r>
            <a:r>
              <a:rPr lang="es-MX" dirty="0"/>
              <a:t>su </a:t>
            </a:r>
            <a:r>
              <a:rPr lang="es-MX" b="1" dirty="0"/>
              <a:t>artículo 2.º</a:t>
            </a:r>
            <a:r>
              <a:rPr lang="es-MX" dirty="0"/>
              <a:t>, la Declaración se refiere al derecho a no ser discriminado: “Toda persona tiene todos los derechos y libertades proclamados en esta Declaración, sin distinción alguna de raza, color, sexo, idioma, religión, opinión política o de cualquier otra índole, origen nacional o social, posición económica, nacimiento u otra </a:t>
            </a:r>
            <a:r>
              <a:rPr lang="es-MX" dirty="0" smtClean="0"/>
              <a:t>condición.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55" y="2485623"/>
            <a:ext cx="2028825" cy="12458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356" y="5376258"/>
            <a:ext cx="2943225" cy="12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92" y="476518"/>
            <a:ext cx="11011436" cy="5771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200" dirty="0"/>
              <a:t>Actividad </a:t>
            </a:r>
            <a:r>
              <a:rPr lang="es-MX" sz="1200" dirty="0" smtClean="0"/>
              <a:t> </a:t>
            </a:r>
            <a:r>
              <a:rPr lang="es-MX" sz="1200" dirty="0"/>
              <a:t>¿Igualdad en la vida real?</a:t>
            </a:r>
          </a:p>
          <a:p>
            <a:pPr marL="0" indent="0">
              <a:buNone/>
            </a:pPr>
            <a:r>
              <a:rPr lang="es-MX" sz="1200" dirty="0"/>
              <a:t>1. El derecho a la igualdad está protegido por un marco jurídico nacional e internacional.</a:t>
            </a:r>
          </a:p>
          <a:p>
            <a:pPr marL="0" indent="0">
              <a:buNone/>
            </a:pPr>
            <a:r>
              <a:rPr lang="es-MX" sz="1200" dirty="0" smtClean="0"/>
              <a:t>Relaciona </a:t>
            </a:r>
            <a:r>
              <a:rPr lang="es-MX" sz="1200" dirty="0"/>
              <a:t>cada documento jurídico con la descripción que le corresponde</a:t>
            </a:r>
            <a:r>
              <a:rPr lang="es-MX" sz="1200" dirty="0" smtClean="0"/>
              <a:t>.</a:t>
            </a:r>
          </a:p>
          <a:p>
            <a:pPr marL="0" indent="0">
              <a:buNone/>
            </a:pPr>
            <a:r>
              <a:rPr lang="es-MX" sz="1200" dirty="0"/>
              <a:t>Ante la ley, la igualdad de hombres y </a:t>
            </a:r>
            <a:r>
              <a:rPr lang="es-MX" sz="1200" dirty="0" smtClean="0"/>
              <a:t>mujeres se </a:t>
            </a:r>
            <a:r>
              <a:rPr lang="es-MX" sz="1200" dirty="0"/>
              <a:t>manifiesta en este artículo constitucional</a:t>
            </a:r>
            <a:r>
              <a:rPr lang="es-MX" sz="1200" dirty="0" smtClean="0"/>
              <a:t>.</a:t>
            </a:r>
          </a:p>
          <a:p>
            <a:pPr marL="0" indent="0">
              <a:buNone/>
            </a:pPr>
            <a:r>
              <a:rPr lang="es-MX" sz="1200" dirty="0" smtClean="0"/>
              <a:t>________________________________________</a:t>
            </a:r>
            <a:endParaRPr lang="es-MX" sz="1200" dirty="0"/>
          </a:p>
          <a:p>
            <a:pPr marL="0" indent="0">
              <a:buNone/>
            </a:pPr>
            <a:r>
              <a:rPr lang="es-MX" sz="1200" dirty="0"/>
              <a:t>Ley que promueve las condiciones para que la libertad </a:t>
            </a:r>
            <a:r>
              <a:rPr lang="es-MX" sz="1200" dirty="0" smtClean="0"/>
              <a:t>e </a:t>
            </a:r>
            <a:r>
              <a:rPr lang="es-MX" sz="1200" dirty="0"/>
              <a:t>igualdad de todas las personas sean efectivas</a:t>
            </a:r>
            <a:r>
              <a:rPr lang="es-MX" sz="1200" dirty="0" smtClean="0"/>
              <a:t>._______________________________</a:t>
            </a:r>
            <a:endParaRPr lang="es-MX" sz="1200" dirty="0"/>
          </a:p>
          <a:p>
            <a:pPr marL="0" indent="0">
              <a:buNone/>
            </a:pPr>
            <a:r>
              <a:rPr lang="es-MX" sz="1200" dirty="0"/>
              <a:t>Documento internacional de la ONU, en el que el </a:t>
            </a:r>
            <a:r>
              <a:rPr lang="es-MX" sz="1200" dirty="0" smtClean="0"/>
              <a:t>derecho </a:t>
            </a:r>
            <a:r>
              <a:rPr lang="es-MX" sz="1200" dirty="0"/>
              <a:t>a la igualdad es un principio básico</a:t>
            </a:r>
            <a:r>
              <a:rPr lang="es-MX" sz="1200" dirty="0" smtClean="0"/>
              <a:t>.</a:t>
            </a:r>
          </a:p>
          <a:p>
            <a:pPr marL="0" indent="0">
              <a:buNone/>
            </a:pPr>
            <a:r>
              <a:rPr lang="es-MX" sz="1200" dirty="0" smtClean="0"/>
              <a:t>__________________________________ </a:t>
            </a:r>
            <a:endParaRPr lang="es-MX" sz="1200" dirty="0"/>
          </a:p>
          <a:p>
            <a:pPr marL="0" indent="0">
              <a:buNone/>
            </a:pPr>
            <a:r>
              <a:rPr lang="es-MX" sz="1200" dirty="0"/>
              <a:t>Ley de 2006 que regula y garantiza la igualdad, estableciendo lineamentos y mecanismos para su cumplimiento</a:t>
            </a:r>
            <a:r>
              <a:rPr lang="es-MX" sz="1200" dirty="0" smtClean="0"/>
              <a:t>.______________________________</a:t>
            </a:r>
            <a:endParaRPr lang="es-MX" sz="1200" dirty="0"/>
          </a:p>
          <a:p>
            <a:pPr marL="0" indent="0">
              <a:buNone/>
            </a:pPr>
            <a:r>
              <a:rPr lang="es-MX" sz="1200" dirty="0"/>
              <a:t>El derecho a la igualdad y a la no discriminación se encuentra contemplado en este artículo constitucional</a:t>
            </a:r>
            <a:r>
              <a:rPr lang="es-MX" sz="1200" dirty="0" smtClean="0"/>
              <a:t>.___________________________________</a:t>
            </a:r>
          </a:p>
          <a:p>
            <a:pPr marL="0" indent="0">
              <a:buNone/>
            </a:pPr>
            <a:endParaRPr lang="es-MX" sz="1200" dirty="0" smtClean="0"/>
          </a:p>
          <a:p>
            <a:pPr marL="0" indent="0">
              <a:buNone/>
            </a:pPr>
            <a:r>
              <a:rPr lang="es-MX" sz="1200" b="1" dirty="0" smtClean="0"/>
              <a:t>RESPUESTAS</a:t>
            </a:r>
          </a:p>
          <a:p>
            <a:pPr marL="0" indent="0">
              <a:buNone/>
            </a:pPr>
            <a:r>
              <a:rPr lang="es-MX" dirty="0" smtClean="0"/>
              <a:t>Artículo </a:t>
            </a:r>
            <a:r>
              <a:rPr lang="es-MX" dirty="0"/>
              <a:t>4º de la Constitución Política de los Estados Unidos </a:t>
            </a:r>
            <a:r>
              <a:rPr lang="es-MX" dirty="0" smtClean="0"/>
              <a:t>Mexicanos.</a:t>
            </a:r>
          </a:p>
          <a:p>
            <a:pPr marL="0" indent="0">
              <a:buNone/>
            </a:pPr>
            <a:r>
              <a:rPr lang="es-MX" dirty="0"/>
              <a:t>Declaración Universal de los Derechos </a:t>
            </a:r>
            <a:r>
              <a:rPr lang="es-MX" dirty="0" smtClean="0"/>
              <a:t>Humanos</a:t>
            </a:r>
          </a:p>
          <a:p>
            <a:pPr marL="0" indent="0">
              <a:buNone/>
            </a:pPr>
            <a:r>
              <a:rPr lang="es-MX" dirty="0"/>
              <a:t>Ley Federal para Prevenir y Eliminar la </a:t>
            </a:r>
            <a:r>
              <a:rPr lang="es-MX" dirty="0" smtClean="0"/>
              <a:t>Discriminación</a:t>
            </a:r>
          </a:p>
          <a:p>
            <a:pPr marL="0" indent="0">
              <a:buNone/>
            </a:pPr>
            <a:r>
              <a:rPr lang="es-MX" dirty="0"/>
              <a:t>Ley General para la Igualdad entre hombres y </a:t>
            </a:r>
            <a:r>
              <a:rPr lang="es-MX" dirty="0" smtClean="0"/>
              <a:t>mujeres</a:t>
            </a:r>
          </a:p>
          <a:p>
            <a:pPr marL="0" indent="0">
              <a:buNone/>
            </a:pPr>
            <a:r>
              <a:rPr lang="es-MX" dirty="0"/>
              <a:t>Artículo 1º de la Constitución Política de los Estados Unidos Mexicanos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020" y="0"/>
            <a:ext cx="1795095" cy="9571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81468" y="253214"/>
            <a:ext cx="211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Cierre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0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83" y="528034"/>
            <a:ext cx="10667978" cy="5720365"/>
          </a:xfrm>
        </p:spPr>
        <p:txBody>
          <a:bodyPr/>
          <a:lstStyle/>
          <a:p>
            <a:pPr marL="0" indent="0">
              <a:buNone/>
            </a:pPr>
            <a:r>
              <a:rPr lang="es-MX" sz="3600" dirty="0"/>
              <a:t>S2 LA IGUALDAD DE </a:t>
            </a:r>
            <a:r>
              <a:rPr lang="es-MX" sz="3600" dirty="0" smtClean="0"/>
              <a:t>GÉNERO</a:t>
            </a:r>
          </a:p>
          <a:p>
            <a:pPr marL="0" indent="0">
              <a:buNone/>
            </a:pPr>
            <a:r>
              <a:rPr lang="es-MX" dirty="0" smtClean="0"/>
              <a:t>Aprendizaje esperado: Promueve la igualdad de género en sus relaciones cotidianas y lo integra como criterio para valorar otros espacios.</a:t>
            </a:r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r>
              <a:rPr lang="es-MX" dirty="0"/>
              <a:t>TEMA: LA IGUALDAD NECESARIA ENTRE MUJERES Y </a:t>
            </a:r>
            <a:r>
              <a:rPr lang="es-MX" dirty="0" smtClean="0"/>
              <a:t>HOMBRES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4" y="2936383"/>
            <a:ext cx="5112913" cy="28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Actividad: </a:t>
            </a:r>
          </a:p>
          <a:p>
            <a:pPr marL="0" indent="0">
              <a:buNone/>
            </a:pPr>
            <a:r>
              <a:rPr lang="es-MX" dirty="0" smtClean="0"/>
              <a:t>Resolver página 24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¿Qué piensas de los argumentos dados a la protagonista por sus padres?</a:t>
            </a:r>
          </a:p>
          <a:p>
            <a:r>
              <a:rPr lang="es-MX" dirty="0"/>
              <a:t>¿Consideras que perforar las orejas a las recién nacidas va en contra de los tratos igualitarios entre mujeres y hombres? ¿Por qué?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89" y="2617797"/>
            <a:ext cx="3867150" cy="2121629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1103312" y="543945"/>
            <a:ext cx="2850502" cy="89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236372" y="808523"/>
            <a:ext cx="23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Actividad de inicio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685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605308"/>
            <a:ext cx="10139944" cy="5643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De acuerdo con la Ley General para la Igualdad entre Mujeres y Hombres (</a:t>
            </a:r>
            <a:r>
              <a:rPr lang="es-MX" sz="1800" cap="small" dirty="0" err="1"/>
              <a:t>lgimh</a:t>
            </a:r>
            <a:r>
              <a:rPr lang="es-MX" sz="1800" dirty="0"/>
              <a:t>), la igualdad sustantiva tiene que ver con “el acceso al mismo trato y oportunidades para el reconocimiento, goce o ejercicio de los derechos humanos</a:t>
            </a:r>
            <a:r>
              <a:rPr lang="es-MX" sz="1800" dirty="0" smtClean="0"/>
              <a:t>”.</a:t>
            </a:r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r>
              <a:rPr lang="es-MX" sz="1800" dirty="0" smtClean="0"/>
              <a:t>DICHA LEY TIENE COMO OBJETIVO:</a:t>
            </a:r>
          </a:p>
          <a:p>
            <a:pPr marL="0" indent="0">
              <a:buNone/>
            </a:pPr>
            <a:r>
              <a:rPr lang="es-MX" sz="1800" dirty="0"/>
              <a:t>“regular y garantizar la igualdad de oportunidades y de trato entre mujeres y hombres, proponer los lineamientos y mecanismos institucionales que orienten a la nación hacia el cumplimiento de la igualdad sustantiva en los ámbitos público y privado, promoviendo el empoderamiento de las mujeres y la lucha contra toda discriminación basada en el sexo.</a:t>
            </a: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¿CUÁNDO ESTÁ VIGENTE LA IGUALDA SUSTANTIVA?</a:t>
            </a:r>
          </a:p>
          <a:p>
            <a:pPr marL="0" indent="0">
              <a:buNone/>
            </a:pPr>
            <a:r>
              <a:rPr lang="es-MX" sz="1800" dirty="0"/>
              <a:t>C</a:t>
            </a:r>
            <a:r>
              <a:rPr lang="es-MX" sz="1800" dirty="0" smtClean="0"/>
              <a:t>uando </a:t>
            </a:r>
            <a:r>
              <a:rPr lang="es-MX" sz="1800" dirty="0"/>
              <a:t>mujeres y hombres reciben el mismo trato y cuentan con las mismas oportunidades para que les sean reconocidos sus derechos humanos </a:t>
            </a:r>
            <a:r>
              <a:rPr lang="es-MX" sz="1800" dirty="0" smtClean="0"/>
              <a:t>y </a:t>
            </a:r>
            <a:r>
              <a:rPr lang="es-MX" sz="1800" dirty="0"/>
              <a:t>los ejercen; es decir, que no sólo están plasmados en las leyes, sino que se llevan a la práctica.</a:t>
            </a:r>
            <a:endParaRPr lang="es-MX" sz="1800" dirty="0"/>
          </a:p>
        </p:txBody>
      </p:sp>
      <p:sp>
        <p:nvSpPr>
          <p:cNvPr id="4" name="Flecha derecha 3"/>
          <p:cNvSpPr/>
          <p:nvPr/>
        </p:nvSpPr>
        <p:spPr>
          <a:xfrm>
            <a:off x="1103312" y="0"/>
            <a:ext cx="3223989" cy="87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65161" y="244699"/>
            <a:ext cx="218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DESARROLLO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759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28789" y="476518"/>
            <a:ext cx="11526591" cy="5771881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/>
              <a:t>Actividad: </a:t>
            </a:r>
            <a:r>
              <a:rPr lang="es-MX" b="1" dirty="0"/>
              <a:t>Igualdad más allá del género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Indica si las siguientes afirmaciones corresponden a situaciones </a:t>
            </a:r>
            <a:r>
              <a:rPr lang="es-MX" dirty="0" smtClean="0"/>
              <a:t>de </a:t>
            </a:r>
            <a:r>
              <a:rPr lang="es-MX" b="1" dirty="0" smtClean="0"/>
              <a:t>igualdad</a:t>
            </a:r>
            <a:r>
              <a:rPr lang="es-MX" dirty="0"/>
              <a:t> o </a:t>
            </a:r>
            <a:r>
              <a:rPr lang="es-MX" b="1" dirty="0"/>
              <a:t>desigualdad</a:t>
            </a:r>
            <a:r>
              <a:rPr lang="es-MX" dirty="0"/>
              <a:t> de género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1. Daniela, al ser la hermana mayor se encarga del cuidado de sus hermanos, mientras que Roberto, el hermano menor, debe encargarse de cumplir con sus tareas escolares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2. Actualmente, hombres y mujeres, a partir de los 18 años de edad, pueden participar en el Servicio Militar Nacional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3. Según el reglamento escolar, todos deben portar el uniforme escolar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4. En las elecciones internas de candidatos para la elección de gobernadores municipales, varios partidos políticos proponen a un hombre y a una mujer para ello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5. En los casos de divorcio, la mayoría de las madres obtiene la patria potestad de los hijos, mientras que el padre debe dar una pensión alimenticia; siendo el argumento principal el que los hijos deben estar con sus madres.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716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991674" y="309092"/>
            <a:ext cx="2253802" cy="1081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094704" y="640560"/>
            <a:ext cx="17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CIERRE</a:t>
            </a:r>
            <a:endParaRPr lang="es-MX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1103312" y="1341360"/>
            <a:ext cx="8946541" cy="490703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LEER Y RESOLVER LA ACTIVIDAD DE LA PÁGINA  #25</a:t>
            </a:r>
          </a:p>
          <a:p>
            <a:r>
              <a:rPr lang="es-MX" dirty="0"/>
              <a:t>Identifica la falta de igualdad sustantiva entre mujeres y hombres que evidencian los resultados de la encuesta.</a:t>
            </a:r>
          </a:p>
          <a:p>
            <a:r>
              <a:rPr lang="es-MX" dirty="0"/>
              <a:t>Reflexiona sobre si, en tu ámbito familiar o escolar, se reproduce esta desigualdad de género y menciona otros ejemplos no señalados en el texto.</a:t>
            </a:r>
          </a:p>
          <a:p>
            <a:r>
              <a:rPr lang="es-MX" dirty="0"/>
              <a:t>Explica qué problemas piensas que se derivan de estas faltas.</a:t>
            </a:r>
          </a:p>
          <a:p>
            <a:r>
              <a:rPr lang="es-MX" dirty="0"/>
              <a:t>Concluye con tu grupo por qué es importante la igualdad sustantiva entre mujeres y hombres.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7966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649</Words>
  <Application>Microsoft Office PowerPoint</Application>
  <PresentationFormat>Panorámica</PresentationFormat>
  <Paragraphs>67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TEMA: VIGENCIA DE IGUALDAD EN EL MUNDO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VIGENCIA DE IGUALDAD EN EL MUNDO</dc:title>
  <dc:creator>Equipo</dc:creator>
  <cp:lastModifiedBy>Equipo</cp:lastModifiedBy>
  <cp:revision>11</cp:revision>
  <dcterms:created xsi:type="dcterms:W3CDTF">2020-09-18T16:01:27Z</dcterms:created>
  <dcterms:modified xsi:type="dcterms:W3CDTF">2020-09-18T20:00:52Z</dcterms:modified>
</cp:coreProperties>
</file>