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Formación cívica y ética ii</a:t>
            </a:r>
            <a:br>
              <a:rPr lang="es-MX" dirty="0" smtClean="0"/>
            </a:br>
            <a:r>
              <a:rPr lang="es-MX" dirty="0" smtClean="0"/>
              <a:t>segundo de secundaria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780504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smtClean="0"/>
              <a:t>Bloque i</a:t>
            </a:r>
          </a:p>
          <a:p>
            <a:r>
              <a:rPr lang="es-MX" b="1" dirty="0" smtClean="0"/>
              <a:t>Secuencia 1    </a:t>
            </a:r>
            <a:r>
              <a:rPr lang="es-MX" dirty="0" smtClean="0"/>
              <a:t>postura crítica y construcción de la identidad</a:t>
            </a:r>
          </a:p>
          <a:p>
            <a:r>
              <a:rPr lang="es-MX" b="1" dirty="0" smtClean="0"/>
              <a:t>Lección </a:t>
            </a:r>
            <a:r>
              <a:rPr lang="es-MX" b="1" dirty="0" smtClean="0"/>
              <a:t>2 </a:t>
            </a:r>
            <a:r>
              <a:rPr lang="es-MX" dirty="0" smtClean="0"/>
              <a:t>la importancia de la apostura crítica en la construcción de identidades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96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3280506"/>
            <a:ext cx="10363200" cy="15971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326523"/>
            <a:ext cx="10364098" cy="5280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929" y="472147"/>
            <a:ext cx="1790162" cy="14135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14399" y="1228136"/>
            <a:ext cx="99296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Una actitud reflexiva y crítica de los mmc y las </a:t>
            </a:r>
            <a:r>
              <a:rPr lang="es-MX" dirty="0" err="1"/>
              <a:t>rs</a:t>
            </a:r>
            <a:r>
              <a:rPr lang="es-MX" dirty="0"/>
              <a:t> impide que caigamos en estereotipos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b="1" dirty="0"/>
              <a:t>Postura crítica ante </a:t>
            </a:r>
            <a:r>
              <a:rPr lang="es-MX" b="1" dirty="0" smtClean="0"/>
              <a:t>estereotipos</a:t>
            </a:r>
          </a:p>
          <a:p>
            <a:r>
              <a:rPr lang="es-MX" dirty="0"/>
              <a:t>Los estereotipos limitan la libertad de las personas al dictarles quién deben ser y cómo deben comportarse, ellos incitan a abandonar nuestra individualidad para adoptar un rol rígido que termina por dañarnos y también a los demás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Por ejemplo, el estereotipo de mujer, difundido constantemente en programas de televisión y comerciales, la encasilla como esposa y madre, dedicada a las labores del hogar y al cuidado de los hijos —como si tales actividades fueran sólo su responsabilidad o no pudiese desempeñarse adecuadamente en muchas </a:t>
            </a:r>
            <a:r>
              <a:rPr lang="es-MX" dirty="0" smtClean="0"/>
              <a:t>otras.</a:t>
            </a:r>
          </a:p>
          <a:p>
            <a:endParaRPr lang="es-MX" dirty="0"/>
          </a:p>
          <a:p>
            <a:r>
              <a:rPr lang="es-MX" dirty="0"/>
              <a:t>Y lo mismo sucede con los hombres, retratados en varios comerciales como grandes proveedores, pero al mismo tiempo torpes, que sólo saben mirar la </a:t>
            </a:r>
            <a:r>
              <a:rPr lang="es-MX" dirty="0" smtClean="0"/>
              <a:t>televisión </a:t>
            </a:r>
            <a:r>
              <a:rPr lang="es-MX" dirty="0"/>
              <a:t>y el futbol —como si la delicadeza, la consideración y la participación en labores del hogar fueran algo ajeno a </a:t>
            </a:r>
            <a:r>
              <a:rPr lang="es-MX" dirty="0" smtClean="0"/>
              <a:t>ellos.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789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875764"/>
            <a:ext cx="10363826" cy="4915436"/>
          </a:xfrm>
        </p:spPr>
        <p:txBody>
          <a:bodyPr/>
          <a:lstStyle/>
          <a:p>
            <a:pPr marL="0" indent="0">
              <a:buNone/>
            </a:pPr>
            <a:r>
              <a:rPr lang="es-MX" cap="none" dirty="0" smtClean="0"/>
              <a:t>Durante la adolescencia, una etapa donde buscas tu identidad y puedes sentir la necesidad de pertenencia, es importante que evites dejarte influir por estereotipos, que evalúes frecuentemente las razones de tu actuar y recuerdes que ¡tú decides quién quieres ser!</a:t>
            </a:r>
          </a:p>
          <a:p>
            <a:pPr marL="0" indent="0">
              <a:buNone/>
            </a:pPr>
            <a:r>
              <a:rPr lang="es-MX" cap="none" dirty="0" smtClean="0"/>
              <a:t>OBSERVA LAS IMÁGENES Y RESUELVE</a:t>
            </a:r>
          </a:p>
          <a:p>
            <a:pPr marL="0" indent="0">
              <a:buNone/>
            </a:pPr>
            <a:r>
              <a:rPr lang="es-MX" cap="none" dirty="0"/>
              <a:t>¿Qué estereotipos relacionados con el género y la belleza se refuerzan con estas imágenes?</a:t>
            </a:r>
          </a:p>
          <a:p>
            <a:pPr marL="0" indent="0">
              <a:buNone/>
            </a:pPr>
            <a:r>
              <a:rPr lang="es-MX" cap="none" dirty="0"/>
              <a:t>¿Qué estereotipos se rompen? ¿Por qué?</a:t>
            </a:r>
          </a:p>
          <a:p>
            <a:pPr marL="0" indent="0">
              <a:buNone/>
            </a:pPr>
            <a:r>
              <a:rPr lang="es-MX" cap="none" dirty="0"/>
              <a:t>¿Qué otros estereotipos relacionados con el género y la belleza identificas en los medios de comunicación y las redes sociales que utilizas?</a:t>
            </a:r>
            <a:endParaRPr lang="es-MX" cap="none" dirty="0" smtClean="0"/>
          </a:p>
          <a:p>
            <a:pPr marL="0" indent="0">
              <a:buNone/>
            </a:pPr>
            <a:endParaRPr lang="es-MX" cap="non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5" y="4417454"/>
            <a:ext cx="5241702" cy="18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5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Los mmc y las </a:t>
            </a:r>
            <a:r>
              <a:rPr lang="es-MX" sz="2000" dirty="0" err="1"/>
              <a:t>rs</a:t>
            </a:r>
            <a:r>
              <a:rPr lang="es-MX" sz="2000" dirty="0"/>
              <a:t> también se relacionan con nuestros patrones o hábitos de consumo, pues todo el tiempo ofrecen infinidad de productos y servicios </a:t>
            </a:r>
            <a:r>
              <a:rPr lang="es-MX" sz="2000" dirty="0" smtClean="0"/>
              <a:t>.</a:t>
            </a:r>
            <a:br>
              <a:rPr lang="es-MX" sz="2000" dirty="0" smtClean="0"/>
            </a:br>
            <a:r>
              <a:rPr lang="es-MX" sz="2000" dirty="0" smtClean="0"/>
              <a:t> </a:t>
            </a:r>
            <a:r>
              <a:rPr lang="es-MX" sz="2000" dirty="0"/>
              <a:t>Esto también demanda de nuestra parte el desarrollo de una postura crítica y autónoma que nos ayude 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cap="none" dirty="0" smtClean="0"/>
              <a:t>Evitar caer en el </a:t>
            </a:r>
            <a:r>
              <a:rPr lang="es-MX" b="1" cap="none" dirty="0" smtClean="0"/>
              <a:t>consumismo</a:t>
            </a:r>
            <a:r>
              <a:rPr lang="es-MX" cap="none" dirty="0" smtClean="0"/>
              <a:t>, es decir, en la adquisición irracional y exagerada de artículos y productos que no necesitamos;</a:t>
            </a:r>
          </a:p>
          <a:p>
            <a:r>
              <a:rPr lang="es-MX" cap="none" dirty="0"/>
              <a:t>A</a:t>
            </a:r>
            <a:r>
              <a:rPr lang="es-MX" cap="none" dirty="0" smtClean="0"/>
              <a:t>nalizar los productos que se ofrecen para dejar de adquirir aquellos que afectan nuestra salud física o desarrollo emocional;</a:t>
            </a:r>
          </a:p>
          <a:p>
            <a:r>
              <a:rPr lang="es-MX" cap="none" dirty="0"/>
              <a:t>R</a:t>
            </a:r>
            <a:r>
              <a:rPr lang="es-MX" cap="none" dirty="0" smtClean="0"/>
              <a:t>econocer de entre distintos productos los que realmente son útiles, y</a:t>
            </a:r>
          </a:p>
          <a:p>
            <a:r>
              <a:rPr lang="es-MX" cap="none" dirty="0"/>
              <a:t>D</a:t>
            </a:r>
            <a:r>
              <a:rPr lang="es-MX" cap="none" dirty="0" smtClean="0"/>
              <a:t>istinguir información engañosa en la publicidad que pueda inducirnos a realizar una compra inútil.</a:t>
            </a:r>
          </a:p>
        </p:txBody>
      </p:sp>
    </p:spTree>
    <p:extLst>
      <p:ext uri="{BB962C8B-B14F-4D97-AF65-F5344CB8AC3E}">
        <p14:creationId xmlns:p14="http://schemas.microsoft.com/office/powerpoint/2010/main" val="148581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3765"/>
          </a:xfrm>
        </p:spPr>
        <p:txBody>
          <a:bodyPr/>
          <a:lstStyle/>
          <a:p>
            <a:r>
              <a:rPr lang="es-MX" dirty="0" smtClean="0"/>
              <a:t>LEE Y RESUELVE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52282"/>
            <a:ext cx="10363826" cy="4984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A</a:t>
            </a:r>
            <a:r>
              <a:rPr lang="es-MX" cap="none" dirty="0" smtClean="0"/>
              <a:t>unque un buen </a:t>
            </a:r>
            <a:r>
              <a:rPr lang="es-MX" cap="none" dirty="0" err="1" smtClean="0"/>
              <a:t>tip</a:t>
            </a:r>
            <a:r>
              <a:rPr lang="es-MX" cap="none" dirty="0" smtClean="0"/>
              <a:t>, antes de realizar una compra, es pensar en el precio, la funcionalidad y la calidad del objeto, lo cierto es que estas cualidades pueden llegar a un segundo término para algunas personas. por ejemplo; algunos individuos consideran que lo verdaderamente importante es la marca —para ellos es el nombre o signo impreso lo que impregna de valor a un producto—. otros privilegian que el objeto en cuestión esté a la moda, por lo que contrastan el producto que desean comprar con los estándares de actualidad y desechan de su vida todo aquello que no cumpla con los parámetros de la publicidad actual, a pesar de su utilidad o funcionalidad.</a:t>
            </a:r>
          </a:p>
          <a:p>
            <a:pPr marL="0" indent="0">
              <a:buNone/>
            </a:pPr>
            <a:r>
              <a:rPr lang="es-MX" cap="none" dirty="0"/>
              <a:t>¿Qué aspectos consideras antes de adquirir un producto o servicio?</a:t>
            </a:r>
          </a:p>
          <a:p>
            <a:pPr marL="0" indent="0">
              <a:buNone/>
            </a:pPr>
            <a:r>
              <a:rPr lang="es-MX" cap="none" dirty="0"/>
              <a:t>¿Qué opinas de que las personas basen sus decisiones de compra en la moda o las marcas?</a:t>
            </a:r>
          </a:p>
          <a:p>
            <a:pPr marL="0" indent="0">
              <a:buNone/>
            </a:pPr>
            <a:r>
              <a:rPr lang="es-MX" cap="none" dirty="0"/>
              <a:t>¿Consideras que los mmc y las </a:t>
            </a:r>
            <a:r>
              <a:rPr lang="es-MX" cap="none" dirty="0" err="1"/>
              <a:t>rs</a:t>
            </a:r>
            <a:r>
              <a:rPr lang="es-MX" cap="none" dirty="0"/>
              <a:t> influyen en tus hábitos de consumo?, ¿cómo lo sabes?</a:t>
            </a:r>
          </a:p>
          <a:p>
            <a:pPr marL="0" indent="0">
              <a:buNone/>
            </a:pPr>
            <a:r>
              <a:rPr lang="es-MX" cap="none" dirty="0"/>
              <a:t>¿Por qué conviene analizar la información que se recibe a través de los mmc y las </a:t>
            </a:r>
            <a:r>
              <a:rPr lang="es-MX" cap="none" dirty="0" err="1"/>
              <a:t>rs</a:t>
            </a:r>
            <a:r>
              <a:rPr lang="es-MX" cap="non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028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7921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Inconvenientes de los mmc y </a:t>
            </a:r>
            <a:r>
              <a:rPr lang="es-MX" dirty="0" err="1" smtClean="0"/>
              <a:t>rs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0011" y="1558925"/>
            <a:ext cx="8706119" cy="45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6491"/>
          </a:xfrm>
        </p:spPr>
        <p:txBody>
          <a:bodyPr>
            <a:normAutofit/>
          </a:bodyPr>
          <a:lstStyle/>
          <a:p>
            <a:r>
              <a:rPr lang="es-MX" sz="2400" dirty="0" smtClean="0"/>
              <a:t>inconvenientes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78040"/>
            <a:ext cx="10363826" cy="4413160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Generar o reforzar </a:t>
            </a:r>
            <a:r>
              <a:rPr lang="es-MX" dirty="0" smtClean="0"/>
              <a:t>estereotipos.-l</a:t>
            </a:r>
            <a:r>
              <a:rPr lang="es-MX" cap="none" dirty="0" smtClean="0"/>
              <a:t>a percepción que se tiene de las cualidades y actividades adecuadas para una persona basándose en un prejuicio.</a:t>
            </a:r>
          </a:p>
          <a:p>
            <a:pPr marL="0" indent="0">
              <a:buNone/>
            </a:pPr>
            <a:r>
              <a:rPr lang="es-MX" dirty="0" smtClean="0"/>
              <a:t>Presentar </a:t>
            </a:r>
            <a:r>
              <a:rPr lang="es-MX" dirty="0"/>
              <a:t>información falsa </a:t>
            </a:r>
            <a:r>
              <a:rPr lang="es-MX" cap="none" dirty="0" smtClean="0"/>
              <a:t>como si fuera real para manipular el punto de vista de quien recibe la información.</a:t>
            </a:r>
          </a:p>
          <a:p>
            <a:pPr marL="0" indent="0">
              <a:buNone/>
            </a:pPr>
            <a:r>
              <a:rPr lang="es-MX" dirty="0" smtClean="0"/>
              <a:t>Difundir </a:t>
            </a:r>
            <a:r>
              <a:rPr lang="es-MX" dirty="0"/>
              <a:t>modelos </a:t>
            </a:r>
            <a:r>
              <a:rPr lang="es-MX" cap="none" dirty="0" smtClean="0"/>
              <a:t>sociales, conductas, actitudes, valores, etcétera, que responden a una ideología dominante </a:t>
            </a:r>
            <a:r>
              <a:rPr lang="es-MX" dirty="0" smtClean="0"/>
              <a:t>—</a:t>
            </a:r>
            <a:r>
              <a:rPr lang="es-MX" cap="none" dirty="0" smtClean="0"/>
              <a:t>nacional o internacional</a:t>
            </a:r>
          </a:p>
          <a:p>
            <a:pPr marL="0" indent="0">
              <a:buNone/>
            </a:pPr>
            <a:r>
              <a:rPr lang="es-MX" dirty="0" smtClean="0"/>
              <a:t>Omitir </a:t>
            </a:r>
            <a:r>
              <a:rPr lang="es-MX" dirty="0"/>
              <a:t>o alterar la información </a:t>
            </a:r>
            <a:r>
              <a:rPr lang="es-MX" dirty="0" smtClean="0"/>
              <a:t>real</a:t>
            </a:r>
            <a:r>
              <a:rPr lang="es-MX" cap="none" dirty="0" smtClean="0"/>
              <a:t> para manipular la opinión o los intereses de compra de un producto.</a:t>
            </a:r>
            <a:endParaRPr lang="es-MX" cap="none" dirty="0"/>
          </a:p>
        </p:txBody>
      </p:sp>
    </p:spTree>
    <p:extLst>
      <p:ext uri="{BB962C8B-B14F-4D97-AF65-F5344CB8AC3E}">
        <p14:creationId xmlns:p14="http://schemas.microsoft.com/office/powerpoint/2010/main" val="383971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47103" y="534985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 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9" y="1983346"/>
            <a:ext cx="2785410" cy="25305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40" y="2125014"/>
            <a:ext cx="2756689" cy="25305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666" y="2077069"/>
            <a:ext cx="2810603" cy="23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3679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L2 La </a:t>
            </a:r>
            <a:r>
              <a:rPr lang="es-MX" dirty="0"/>
              <a:t>importancia de la postura crítica en la construcción de identidades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918952"/>
            <a:ext cx="9753600" cy="42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72401"/>
          </a:xfrm>
        </p:spPr>
        <p:txBody>
          <a:bodyPr/>
          <a:lstStyle/>
          <a:p>
            <a:r>
              <a:rPr lang="es-MX" dirty="0" smtClean="0"/>
              <a:t>Adopción de una postura crítica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96980"/>
            <a:ext cx="10363826" cy="419421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u</a:t>
            </a:r>
            <a:r>
              <a:rPr lang="es-MX" cap="none" dirty="0" smtClean="0"/>
              <a:t>na de las principales preocupaciones sobre el impacto de los mmc y las </a:t>
            </a:r>
            <a:r>
              <a:rPr lang="es-MX" cap="none" dirty="0" err="1" smtClean="0"/>
              <a:t>rs</a:t>
            </a:r>
            <a:r>
              <a:rPr lang="es-MX" cap="none" dirty="0" smtClean="0"/>
              <a:t> en las personas tiene que ver con la manera en que la información que transmiten o dejan de transmitir influye en sus conductas y hábitos, especialmente en los de los adolescentes, por lo que resulta necesario desarrollar una postura crítica.</a:t>
            </a:r>
          </a:p>
          <a:p>
            <a:pPr marL="0" indent="0">
              <a:buNone/>
            </a:pPr>
            <a:endParaRPr lang="es-MX" cap="none" dirty="0" smtClean="0"/>
          </a:p>
          <a:p>
            <a:pPr marL="0" indent="0">
              <a:buNone/>
            </a:pPr>
            <a:r>
              <a:rPr lang="es-MX" b="1" cap="none" dirty="0"/>
              <a:t>La postura crítica </a:t>
            </a:r>
            <a:r>
              <a:rPr lang="es-MX" cap="none" dirty="0"/>
              <a:t>supone un proceso mental en el que los hechos y las circunstancias se analizan reflexivamente para comprenderlos y evaluarlos, lo cual permite tomar una decisión razonable. Este proceso es contrario a dejarse llevar mansamente.</a:t>
            </a:r>
          </a:p>
        </p:txBody>
      </p:sp>
    </p:spTree>
    <p:extLst>
      <p:ext uri="{BB962C8B-B14F-4D97-AF65-F5344CB8AC3E}">
        <p14:creationId xmlns:p14="http://schemas.microsoft.com/office/powerpoint/2010/main" val="4339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4700"/>
            <a:ext cx="9753600" cy="59989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43646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71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489398"/>
            <a:ext cx="10363826" cy="53018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b="1" dirty="0"/>
              <a:t> </a:t>
            </a:r>
            <a:r>
              <a:rPr lang="es-MX" dirty="0"/>
              <a:t>Lee cada situación e indica si se toma o no una actitud crítica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pPr fontAlgn="t"/>
            <a:r>
              <a:rPr lang="es-MX" dirty="0"/>
              <a:t>A Julia la invitan a ver una película violenta que no le gusta, pero la ve para que sus amigos no digan que </a:t>
            </a:r>
            <a:r>
              <a:rPr lang="es-MX" dirty="0" smtClean="0"/>
              <a:t>es una </a:t>
            </a:r>
            <a:r>
              <a:rPr lang="es-MX" dirty="0"/>
              <a:t>mujer </a:t>
            </a:r>
            <a:r>
              <a:rPr lang="es-MX" dirty="0" smtClean="0"/>
              <a:t> </a:t>
            </a:r>
            <a:r>
              <a:rPr lang="es-MX" dirty="0"/>
              <a:t>miedosa</a:t>
            </a:r>
            <a:r>
              <a:rPr lang="es-MX" dirty="0" smtClean="0"/>
              <a:t>.______________________</a:t>
            </a:r>
            <a:endParaRPr lang="es-MX" dirty="0"/>
          </a:p>
          <a:p>
            <a:pPr fontAlgn="t"/>
            <a:r>
              <a:rPr lang="es-MX" dirty="0"/>
              <a:t>A Laura le gusta José porque tiene unos ojos muy bonitos. Pero lo ha observado y siempre está molestando a Paco; le dice </a:t>
            </a:r>
            <a:r>
              <a:rPr lang="es-MX" i="1" dirty="0"/>
              <a:t>nerd</a:t>
            </a:r>
            <a:r>
              <a:rPr lang="es-MX" dirty="0"/>
              <a:t> o </a:t>
            </a:r>
            <a:r>
              <a:rPr lang="es-MX" i="1" dirty="0"/>
              <a:t>cerebrito</a:t>
            </a:r>
            <a:r>
              <a:rPr lang="es-MX" dirty="0"/>
              <a:t>. A ella no le gusta su comportamiento y no le gustaría ser novia de una persona así</a:t>
            </a:r>
            <a:r>
              <a:rPr lang="es-MX" dirty="0" smtClean="0"/>
              <a:t>._______________________</a:t>
            </a:r>
            <a:endParaRPr lang="es-MX" dirty="0"/>
          </a:p>
          <a:p>
            <a:pPr fontAlgn="t"/>
            <a:r>
              <a:rPr lang="es-MX" dirty="0"/>
              <a:t>Paola y sus amigas le caen muy bien a Esteban. Ellas usan ropa y otros objetos costosos, pero son muy sencillas y le agradan por otras cosas que hacen, como buscar hogar para los perros y gatos abandonados. Quiere ser su amiga, aunque digan que se va a juntar con “las creídas</a:t>
            </a:r>
            <a:r>
              <a:rPr lang="es-MX" dirty="0" smtClean="0"/>
              <a:t>”.</a:t>
            </a:r>
          </a:p>
          <a:p>
            <a:pPr marL="0" indent="0" fontAlgn="t">
              <a:buNone/>
            </a:pPr>
            <a:r>
              <a:rPr lang="es-MX" dirty="0" smtClean="0"/>
              <a:t>____________________________________</a:t>
            </a:r>
            <a:endParaRPr lang="es-MX" dirty="0"/>
          </a:p>
          <a:p>
            <a:pPr fontAlgn="t"/>
            <a:r>
              <a:rPr lang="es-MX" dirty="0"/>
              <a:t>La semana pasada Daniel mintió a sus amigos diciéndoles que estaba tomando medicina para que no insistieran en que tome alcohol. Ahora, ¿qué les inventará</a:t>
            </a:r>
            <a:r>
              <a:rPr lang="es-MX" dirty="0" smtClean="0"/>
              <a:t>?___________________________</a:t>
            </a:r>
            <a:endParaRPr lang="es-MX" dirty="0"/>
          </a:p>
          <a:p>
            <a:pPr fontAlgn="t"/>
            <a:r>
              <a:rPr lang="es-MX" dirty="0"/>
              <a:t>Ceci le dio a Lulú unas pastillas para bajar de peso. Se ha sentido un poco rara, pero acepta que ella tiene razón: si está gorda nunca encontrará novio, porque a los hombres lo primero que les atrae es la figura de una mujer</a:t>
            </a:r>
            <a:r>
              <a:rPr lang="es-MX" dirty="0" smtClean="0"/>
              <a:t>.</a:t>
            </a:r>
          </a:p>
          <a:p>
            <a:pPr marL="0" indent="0" fontAlgn="t">
              <a:buNone/>
            </a:pPr>
            <a:r>
              <a:rPr lang="es-MX" dirty="0" smtClean="0"/>
              <a:t>___________________________________</a:t>
            </a:r>
            <a:endParaRPr lang="es-MX" dirty="0"/>
          </a:p>
          <a:p>
            <a:pPr marL="0" indent="0">
              <a:buNone/>
            </a:pP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73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6948"/>
          </a:xfrm>
        </p:spPr>
        <p:txBody>
          <a:bodyPr/>
          <a:lstStyle/>
          <a:p>
            <a:r>
              <a:rPr lang="es-MX" dirty="0" smtClean="0"/>
              <a:t>¿Cómo se construye una postura crítica?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400" y="1851937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a</a:t>
            </a:r>
            <a:r>
              <a:rPr lang="es-MX" cap="none" dirty="0" smtClean="0"/>
              <a:t>l tomar decisiones responsablemente mediante el análisis reflexivo de la información disponible; donde la persona considera sus propios deseos e intenciones, las ventajas, desventajas y consecuencias de sus acciones.</a:t>
            </a:r>
          </a:p>
          <a:p>
            <a:pPr marL="0" indent="0">
              <a:buNone/>
            </a:pPr>
            <a:endParaRPr lang="es-MX" cap="non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77" y="3586290"/>
            <a:ext cx="2133600" cy="2143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68" y="3463366"/>
            <a:ext cx="2123671" cy="22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193</TotalTime>
  <Words>770</Words>
  <Application>Microsoft Office PowerPoint</Application>
  <PresentationFormat>Panorámica</PresentationFormat>
  <Paragraphs>58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Tw Cen MT</vt:lpstr>
      <vt:lpstr>Gota</vt:lpstr>
      <vt:lpstr>Formación cívica y ética ii segundo de secundaria</vt:lpstr>
      <vt:lpstr>Inconvenientes de los mmc y rs</vt:lpstr>
      <vt:lpstr>inconvenientes</vt:lpstr>
      <vt:lpstr>Presentación de PowerPoint</vt:lpstr>
      <vt:lpstr>L2 La importancia de la postura crítica en la construcción de identidades</vt:lpstr>
      <vt:lpstr>Adopción de una postura crítica</vt:lpstr>
      <vt:lpstr>Presentación de PowerPoint</vt:lpstr>
      <vt:lpstr>Presentación de PowerPoint</vt:lpstr>
      <vt:lpstr>¿Cómo se construye una postura crítica?</vt:lpstr>
      <vt:lpstr>Presentación de PowerPoint</vt:lpstr>
      <vt:lpstr>Presentación de PowerPoint</vt:lpstr>
      <vt:lpstr>Los mmc y las rs también se relacionan con nuestros patrones o hábitos de consumo, pues todo el tiempo ofrecen infinidad de productos y servicios .  Esto también demanda de nuestra parte el desarrollo de una postura crítica y autónoma que nos ayude a:</vt:lpstr>
      <vt:lpstr>LEE Y RESUELVE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cívica y ética ii segundo de secundaria</dc:title>
  <dc:creator>Equipo</dc:creator>
  <cp:lastModifiedBy>Equipo</cp:lastModifiedBy>
  <cp:revision>20</cp:revision>
  <dcterms:created xsi:type="dcterms:W3CDTF">2020-08-29T14:08:04Z</dcterms:created>
  <dcterms:modified xsi:type="dcterms:W3CDTF">2020-09-18T02:17:46Z</dcterms:modified>
</cp:coreProperties>
</file>