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Extra Bold" panose="020B0604020202020204" charset="0"/>
      <p:regular r:id="rId21"/>
    </p:embeddedFont>
    <p:embeddedFont>
      <p:font typeface="Rockwell" panose="02060603020205020403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4BD20-F635-4533-99DC-B80BEA72B350}" v="2" dt="2020-09-24T16:07:39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3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uadalupe Lara Lopez" userId="d9ccaa63e3f117d9" providerId="LiveId" clId="{B824BD20-F635-4533-99DC-B80BEA72B350}"/>
    <pc:docChg chg="modSld">
      <pc:chgData name="Maria Guadalupe Lara Lopez" userId="d9ccaa63e3f117d9" providerId="LiveId" clId="{B824BD20-F635-4533-99DC-B80BEA72B350}" dt="2020-09-24T17:06:15.832" v="126" actId="14100"/>
      <pc:docMkLst>
        <pc:docMk/>
      </pc:docMkLst>
      <pc:sldChg chg="modSp mod">
        <pc:chgData name="Maria Guadalupe Lara Lopez" userId="d9ccaa63e3f117d9" providerId="LiveId" clId="{B824BD20-F635-4533-99DC-B80BEA72B350}" dt="2020-09-24T16:09:37.694" v="89" actId="123"/>
        <pc:sldMkLst>
          <pc:docMk/>
          <pc:sldMk cId="0" sldId="259"/>
        </pc:sldMkLst>
        <pc:spChg chg="mod">
          <ac:chgData name="Maria Guadalupe Lara Lopez" userId="d9ccaa63e3f117d9" providerId="LiveId" clId="{B824BD20-F635-4533-99DC-B80BEA72B350}" dt="2020-09-24T16:09:37.694" v="89" actId="123"/>
          <ac:spMkLst>
            <pc:docMk/>
            <pc:sldMk cId="0" sldId="259"/>
            <ac:spMk id="2" creationId="{00000000-0000-0000-0000-000000000000}"/>
          </ac:spMkLst>
        </pc:spChg>
      </pc:sldChg>
      <pc:sldChg chg="modSp mod">
        <pc:chgData name="Maria Guadalupe Lara Lopez" userId="d9ccaa63e3f117d9" providerId="LiveId" clId="{B824BD20-F635-4533-99DC-B80BEA72B350}" dt="2020-09-24T17:05:37.761" v="102" actId="20577"/>
        <pc:sldMkLst>
          <pc:docMk/>
          <pc:sldMk cId="0" sldId="260"/>
        </pc:sldMkLst>
        <pc:spChg chg="mod">
          <ac:chgData name="Maria Guadalupe Lara Lopez" userId="d9ccaa63e3f117d9" providerId="LiveId" clId="{B824BD20-F635-4533-99DC-B80BEA72B350}" dt="2020-09-24T17:05:37.761" v="102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Maria Guadalupe Lara Lopez" userId="d9ccaa63e3f117d9" providerId="LiveId" clId="{B824BD20-F635-4533-99DC-B80BEA72B350}" dt="2020-09-24T17:05:57.693" v="123" actId="20577"/>
        <pc:sldMkLst>
          <pc:docMk/>
          <pc:sldMk cId="0" sldId="265"/>
        </pc:sldMkLst>
        <pc:spChg chg="mod">
          <ac:chgData name="Maria Guadalupe Lara Lopez" userId="d9ccaa63e3f117d9" providerId="LiveId" clId="{B824BD20-F635-4533-99DC-B80BEA72B350}" dt="2020-09-24T17:05:57.693" v="123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Maria Guadalupe Lara Lopez" userId="d9ccaa63e3f117d9" providerId="LiveId" clId="{B824BD20-F635-4533-99DC-B80BEA72B350}" dt="2020-09-24T17:06:15.832" v="126" actId="14100"/>
        <pc:sldMkLst>
          <pc:docMk/>
          <pc:sldMk cId="1757778465" sldId="270"/>
        </pc:sldMkLst>
        <pc:picChg chg="mod">
          <ac:chgData name="Maria Guadalupe Lara Lopez" userId="d9ccaa63e3f117d9" providerId="LiveId" clId="{B824BD20-F635-4533-99DC-B80BEA72B350}" dt="2020-09-24T17:06:15.832" v="126" actId="14100"/>
          <ac:picMkLst>
            <pc:docMk/>
            <pc:sldMk cId="1757778465" sldId="270"/>
            <ac:picMk id="3" creationId="{65466227-A26F-46B6-BEF5-2E63250540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062535" y="5264944"/>
            <a:ext cx="10638323" cy="445175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6"/>
          <p:cNvSpPr txBox="1"/>
          <p:nvPr/>
        </p:nvSpPr>
        <p:spPr>
          <a:xfrm>
            <a:off x="7532731" y="5719431"/>
            <a:ext cx="9697931" cy="2274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COMPOSTA CASERA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/>
          <a:srcRect t="4469" r="-1" b="9818"/>
          <a:stretch/>
        </p:blipFill>
        <p:spPr>
          <a:xfrm>
            <a:off x="476452" y="482599"/>
            <a:ext cx="6240678" cy="333374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07430" y="8164629"/>
            <a:ext cx="96012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255" b="2256"/>
          <a:stretch/>
        </p:blipFill>
        <p:spPr>
          <a:xfrm>
            <a:off x="476452" y="4057648"/>
            <a:ext cx="6240678" cy="5746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4"/>
          <a:srcRect l="6705" r="2186" b="-4"/>
          <a:stretch/>
        </p:blipFill>
        <p:spPr>
          <a:xfrm>
            <a:off x="6958012" y="449046"/>
            <a:ext cx="4162970" cy="4512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4079" r="1" b="13519"/>
          <a:stretch/>
        </p:blipFill>
        <p:spPr>
          <a:xfrm>
            <a:off x="11362207" y="449044"/>
            <a:ext cx="6463031" cy="45122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5088" y="3757373"/>
            <a:ext cx="11237823" cy="62672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5660" y="296973"/>
            <a:ext cx="17496681" cy="2976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4.-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Agrega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la tierra y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cubre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compostera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con una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bolsa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plástico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para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protegerla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intemperie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 Si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proceso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se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hace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correctamente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no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debería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desprender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olores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desagradables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ni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atraer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ningún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tipo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insecto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244" y="5644050"/>
            <a:ext cx="3111547" cy="30662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478131">
            <a:off x="736596" y="7219329"/>
            <a:ext cx="2197258" cy="2115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55189" y="3572769"/>
            <a:ext cx="10977622" cy="61221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97830" y="345402"/>
            <a:ext cx="17892340" cy="219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 Extra Bold"/>
              </a:rPr>
              <a:t>5.- Una vez pasada la primera semana, revuelve una o dos veces por semana para airear la mezcla. Puedes ir agregando más material orgánico y siempre volver a tapar con un plástico.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32811" y="6929944"/>
            <a:ext cx="3111547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5088" y="3460628"/>
            <a:ext cx="11237823" cy="62672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1344" y="576791"/>
            <a:ext cx="17925312" cy="219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6.- 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medida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que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vayas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destapando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para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airear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verifica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que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mezcla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no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esté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demasiado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seca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 Si es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caso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agrega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un poco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agua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para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humedecer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pero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procura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no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excederte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con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agua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344" y="6661588"/>
            <a:ext cx="3111547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9433" y="358440"/>
            <a:ext cx="16969135" cy="3673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 Extra Bold"/>
              </a:rPr>
              <a:t>El proceso total dura entre 1 y 3 meses en estar completo, dependiendo del material que hayas utilizado y las condiciones ambientales. El resultado debe ser una composta de color negro, húmeda y sin olor, que puedes usar como abono para ayudar a embellecer tu jardín.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b="8453"/>
          <a:stretch>
            <a:fillRect/>
          </a:stretch>
        </p:blipFill>
        <p:spPr>
          <a:xfrm>
            <a:off x="3525088" y="4436478"/>
            <a:ext cx="10490590" cy="5355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517021" y="6726138"/>
            <a:ext cx="3111547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7270" y="342900"/>
            <a:ext cx="15993907" cy="935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FFFFFF"/>
                </a:solidFill>
                <a:latin typeface="Open Sans Extra Bold"/>
              </a:rPr>
              <a:t>¿</a:t>
            </a:r>
            <a:r>
              <a:rPr lang="en-US" sz="5600" dirty="0" err="1">
                <a:solidFill>
                  <a:srgbClr val="FFFFFF"/>
                </a:solidFill>
                <a:latin typeface="Open Sans Extra Bold"/>
              </a:rPr>
              <a:t>Cuáles</a:t>
            </a:r>
            <a:r>
              <a:rPr lang="en-US" sz="5600" dirty="0">
                <a:solidFill>
                  <a:srgbClr val="FFFFFF"/>
                </a:solidFill>
                <a:latin typeface="Open Sans Extra Bold"/>
              </a:rPr>
              <a:t> son los </a:t>
            </a:r>
            <a:r>
              <a:rPr lang="en-US" sz="5600" dirty="0" err="1">
                <a:solidFill>
                  <a:srgbClr val="FFFFFF"/>
                </a:solidFill>
                <a:latin typeface="Open Sans Extra Bold"/>
              </a:rPr>
              <a:t>beneficios</a:t>
            </a:r>
            <a:r>
              <a:rPr lang="en-US" sz="5600" dirty="0">
                <a:solidFill>
                  <a:srgbClr val="FFFFFF"/>
                </a:solidFill>
                <a:latin typeface="Open Sans Extra Bold"/>
              </a:rPr>
              <a:t> de la </a:t>
            </a:r>
            <a:r>
              <a:rPr lang="en-US" sz="5600" dirty="0" err="1">
                <a:solidFill>
                  <a:srgbClr val="FFFFFF"/>
                </a:solidFill>
                <a:latin typeface="Open Sans Extra Bold"/>
              </a:rPr>
              <a:t>composta</a:t>
            </a:r>
            <a:r>
              <a:rPr lang="en-US" sz="5600" dirty="0">
                <a:solidFill>
                  <a:srgbClr val="FFFFFF"/>
                </a:solidFill>
                <a:latin typeface="Open Sans Extra Bold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13559" y="1984509"/>
            <a:ext cx="17621331" cy="737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1.-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Devuelve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nutrientes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a la tierra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2.-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Controla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erosión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(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evita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desgaste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suelo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causado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por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lavado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por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lluvia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)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3.-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Corrige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estructura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los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suelo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y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actúa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como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esponja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que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retiene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agua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que libera poco a poco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en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beneficio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las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plantas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4.-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Retiene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humedad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y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permite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el paso del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aire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5.-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Ayuda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disminuir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significativamente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volumen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basura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orgánica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través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reciclaje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</a:t>
            </a:r>
          </a:p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6.-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Sirve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abono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para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tu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cultivo</a:t>
            </a:r>
            <a:endParaRPr lang="en-US" sz="4200" dirty="0">
              <a:solidFill>
                <a:srgbClr val="FFFFFF"/>
              </a:solidFill>
              <a:latin typeface="Open Sans Extra Bold"/>
            </a:endParaRPr>
          </a:p>
          <a:p>
            <a:pPr algn="just">
              <a:lnSpc>
                <a:spcPts val="5880"/>
              </a:lnSpc>
              <a:spcBef>
                <a:spcPct val="0"/>
              </a:spcBef>
            </a:pPr>
            <a:endParaRPr lang="en-US" sz="4200" dirty="0">
              <a:solidFill>
                <a:srgbClr val="FFFFFF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865080" y="5003800"/>
            <a:ext cx="4937760" cy="48006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661" y="934912"/>
            <a:ext cx="16357579" cy="8411823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466227-A26F-46B6-BEF5-2E632505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041" y="934912"/>
            <a:ext cx="5993424" cy="84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7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63357" y="0"/>
            <a:ext cx="9724643" cy="10287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11047" y="1204432"/>
            <a:ext cx="9724642" cy="2181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¿QUÉ ES LA COMPOSTA CASERA?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05710" y="3632523"/>
            <a:ext cx="6975786" cy="5458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</a:rPr>
              <a:t>Es un </a:t>
            </a:r>
            <a:r>
              <a:rPr lang="en-US" sz="4800" dirty="0" err="1">
                <a:solidFill>
                  <a:srgbClr val="000000"/>
                </a:solidFill>
              </a:rPr>
              <a:t>tipo</a:t>
            </a:r>
            <a:r>
              <a:rPr lang="en-US" sz="4800" dirty="0">
                <a:solidFill>
                  <a:srgbClr val="000000"/>
                </a:solidFill>
              </a:rPr>
              <a:t> de </a:t>
            </a:r>
            <a:r>
              <a:rPr lang="en-US" sz="4800" dirty="0" err="1">
                <a:solidFill>
                  <a:srgbClr val="000000"/>
                </a:solidFill>
              </a:rPr>
              <a:t>abono</a:t>
            </a:r>
            <a:r>
              <a:rPr lang="en-US" sz="4800" dirty="0">
                <a:solidFill>
                  <a:srgbClr val="000000"/>
                </a:solidFill>
              </a:rPr>
              <a:t> que se </a:t>
            </a:r>
            <a:r>
              <a:rPr lang="en-US" sz="4800" dirty="0" err="1">
                <a:solidFill>
                  <a:srgbClr val="000000"/>
                </a:solidFill>
              </a:rPr>
              <a:t>consigue</a:t>
            </a:r>
            <a:r>
              <a:rPr lang="en-US" sz="4800" dirty="0">
                <a:solidFill>
                  <a:srgbClr val="000000"/>
                </a:solidFill>
              </a:rPr>
              <a:t> a </a:t>
            </a:r>
            <a:r>
              <a:rPr lang="en-US" sz="4800" dirty="0" err="1">
                <a:solidFill>
                  <a:srgbClr val="000000"/>
                </a:solidFill>
              </a:rPr>
              <a:t>través</a:t>
            </a:r>
            <a:r>
              <a:rPr lang="en-US" sz="4800" dirty="0">
                <a:solidFill>
                  <a:srgbClr val="000000"/>
                </a:solidFill>
              </a:rPr>
              <a:t> del </a:t>
            </a:r>
            <a:r>
              <a:rPr lang="en-US" sz="4800" dirty="0" err="1">
                <a:solidFill>
                  <a:srgbClr val="000000"/>
                </a:solidFill>
              </a:rPr>
              <a:t>proceso</a:t>
            </a:r>
            <a:r>
              <a:rPr lang="en-US" sz="4800" dirty="0">
                <a:solidFill>
                  <a:srgbClr val="000000"/>
                </a:solidFill>
              </a:rPr>
              <a:t> de </a:t>
            </a:r>
            <a:r>
              <a:rPr lang="en-US" sz="4800" dirty="0" err="1">
                <a:solidFill>
                  <a:srgbClr val="000000"/>
                </a:solidFill>
              </a:rPr>
              <a:t>descomposición</a:t>
            </a:r>
            <a:r>
              <a:rPr lang="en-US" sz="4800" dirty="0">
                <a:solidFill>
                  <a:srgbClr val="000000"/>
                </a:solidFill>
              </a:rPr>
              <a:t> de </a:t>
            </a:r>
            <a:r>
              <a:rPr lang="en-US" sz="4800" dirty="0" err="1">
                <a:solidFill>
                  <a:srgbClr val="000000"/>
                </a:solidFill>
              </a:rPr>
              <a:t>materiales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800" dirty="0" err="1">
                <a:solidFill>
                  <a:srgbClr val="000000"/>
                </a:solidFill>
              </a:rPr>
              <a:t>orgánicos</a:t>
            </a:r>
            <a:r>
              <a:rPr lang="en-US" sz="4800" dirty="0">
                <a:solidFill>
                  <a:srgbClr val="000000"/>
                </a:solidFill>
              </a:rPr>
              <a:t> para </a:t>
            </a:r>
            <a:r>
              <a:rPr lang="en-US" sz="4800" dirty="0" err="1">
                <a:solidFill>
                  <a:srgbClr val="000000"/>
                </a:solidFill>
              </a:rPr>
              <a:t>formar</a:t>
            </a:r>
            <a:r>
              <a:rPr lang="en-US" sz="4800" dirty="0">
                <a:solidFill>
                  <a:srgbClr val="000000"/>
                </a:solidFill>
              </a:rPr>
              <a:t> tierra con alto valor </a:t>
            </a:r>
            <a:r>
              <a:rPr lang="en-US" sz="4800" dirty="0" err="1">
                <a:solidFill>
                  <a:srgbClr val="000000"/>
                </a:solidFill>
              </a:rPr>
              <a:t>nutritivo</a:t>
            </a:r>
            <a:r>
              <a:rPr lang="en-US" sz="4800" dirty="0">
                <a:solidFill>
                  <a:srgbClr val="000000"/>
                </a:solidFill>
              </a:rPr>
              <a:t> para las </a:t>
            </a:r>
            <a:r>
              <a:rPr lang="en-US" sz="4800" dirty="0" err="1">
                <a:solidFill>
                  <a:srgbClr val="000000"/>
                </a:solidFill>
              </a:rPr>
              <a:t>plantas</a:t>
            </a:r>
            <a:r>
              <a:rPr lang="en-US" sz="4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4454" y="4441030"/>
            <a:ext cx="4003122" cy="400312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235521" y="3"/>
            <a:ext cx="6052480" cy="5142220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3825E78-1AC2-4C33-A54E-652D57E89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8893" y="316225"/>
            <a:ext cx="3690504" cy="36443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608" y="5218111"/>
            <a:ext cx="2440958" cy="2410446"/>
          </a:xfrm>
          <a:prstGeom prst="rect">
            <a:avLst/>
          </a:prstGeom>
        </p:spPr>
      </p:pic>
      <p:sp>
        <p:nvSpPr>
          <p:cNvPr id="20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88696" y="6387855"/>
            <a:ext cx="4699304" cy="3899145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2294" y="7515394"/>
            <a:ext cx="2584289" cy="2492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95323" y="420561"/>
            <a:ext cx="17158189" cy="276638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19526" y="650317"/>
            <a:ext cx="16709781" cy="1395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CLASIFICACIÓN DE MATERIALES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45117" y="2283438"/>
            <a:ext cx="11658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87CC54A-F592-4178-8F51-0B75FB505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13742" r="9226" b="-1"/>
          <a:stretch/>
        </p:blipFill>
        <p:spPr>
          <a:xfrm>
            <a:off x="99092" y="5970202"/>
            <a:ext cx="2514599" cy="42645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74417" y="3895254"/>
            <a:ext cx="0" cy="54864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5681" b="6405"/>
          <a:stretch>
            <a:fillRect/>
          </a:stretch>
        </p:blipFill>
        <p:spPr>
          <a:xfrm>
            <a:off x="3048000" y="3416701"/>
            <a:ext cx="14705513" cy="6828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0315" y="3002068"/>
            <a:ext cx="16927369" cy="5974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fontAlgn="t"/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Nunca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deben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agregarse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a la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compostera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productos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con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harina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aceite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papel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impreso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heces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animales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carnívoros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huesos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sangre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restos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de carne, huevos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enteros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productos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lácteos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arroz (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ni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crudo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ni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cocido),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ni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desechos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que no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sean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biodegradables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plástico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 y </a:t>
            </a:r>
            <a:r>
              <a:rPr lang="en-US" sz="4800" dirty="0" err="1">
                <a:solidFill>
                  <a:srgbClr val="FFFFFF"/>
                </a:solidFill>
                <a:latin typeface="Open Sans Extra Bold"/>
              </a:rPr>
              <a:t>aluminio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),</a:t>
            </a:r>
            <a:r>
              <a:rPr lang="es-MX" sz="4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FFFFFF"/>
                </a:solidFill>
                <a:latin typeface="Open Sans Extra Bold"/>
              </a:rPr>
              <a:t>c</a:t>
            </a:r>
            <a:r>
              <a:rPr lang="es-MX" sz="4800" dirty="0" err="1">
                <a:solidFill>
                  <a:schemeClr val="bg1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eniza</a:t>
            </a:r>
            <a:r>
              <a:rPr lang="es-MX" sz="4800" b="0" i="0" u="none" strike="noStrike" kern="1200" dirty="0">
                <a:solidFill>
                  <a:schemeClr val="bg1"/>
                </a:solidFill>
                <a:effectLst/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de carbón</a:t>
            </a:r>
            <a:r>
              <a:rPr lang="es-MX" sz="4800" dirty="0">
                <a:solidFill>
                  <a:schemeClr val="bg1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, r</a:t>
            </a:r>
            <a:r>
              <a:rPr lang="es-MX" sz="4800" b="0" i="0" u="none" strike="noStrike" kern="1200" dirty="0">
                <a:solidFill>
                  <a:schemeClr val="bg1"/>
                </a:solidFill>
                <a:effectLst/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estos de poda con fertilizantes químicos.</a:t>
            </a:r>
            <a:endParaRPr lang="es-MX" sz="4800" b="0" i="0" u="none" strike="noStrike" dirty="0">
              <a:solidFill>
                <a:schemeClr val="bg1"/>
              </a:solidFill>
              <a:effectLst/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  <a:p>
            <a:pPr algn="ctr">
              <a:lnSpc>
                <a:spcPts val="6719"/>
              </a:lnSpc>
              <a:spcBef>
                <a:spcPct val="0"/>
              </a:spcBef>
            </a:pPr>
            <a:endParaRPr lang="en-US" sz="4800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2857500" cy="959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FFFFFF"/>
                </a:solidFill>
                <a:latin typeface="Open Sans Extra Bold"/>
              </a:rPr>
              <a:t>NOTA: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45652" y="203730"/>
            <a:ext cx="3111547" cy="30662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78131">
            <a:off x="14879445" y="392388"/>
            <a:ext cx="2258070" cy="217414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E1ECE14-1AF0-4BDF-B246-1127F035C9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20400" y="7048883"/>
            <a:ext cx="3111547" cy="3066288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B03A2AA5-3014-4D6D-8021-53B5C7489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303" y="7622972"/>
            <a:ext cx="2584289" cy="24921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6797" y="2465209"/>
            <a:ext cx="16867713" cy="6977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endParaRPr dirty="0"/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2486" dirty="0">
                <a:solidFill>
                  <a:srgbClr val="FFFFFF"/>
                </a:solidFill>
                <a:latin typeface="Open Sans Extra Bold"/>
              </a:rPr>
              <a:t>1.-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Compostera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(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Cajón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cubeta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tarja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......etc.)</a:t>
            </a:r>
          </a:p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2.-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Desechos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orgánicos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aptos</a:t>
            </a:r>
            <a:endParaRPr lang="en-US" sz="4199" dirty="0">
              <a:solidFill>
                <a:srgbClr val="FFFFFF"/>
              </a:solidFill>
              <a:latin typeface="Open Sans Extra Bold"/>
            </a:endParaRP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(de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cualquiera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de los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tres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tipos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previamente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descritos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).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3.- Un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rastrillo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jardín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4.-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Guantes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(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pueden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ser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descartables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o de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jardinería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).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5.-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Regadera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.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6.- Tierra</a:t>
            </a:r>
          </a:p>
          <a:p>
            <a:pPr>
              <a:lnSpc>
                <a:spcPts val="5879"/>
              </a:lnSpc>
              <a:spcBef>
                <a:spcPct val="0"/>
              </a:spcBef>
            </a:pP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7.- Bolsa de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plástico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 para </a:t>
            </a:r>
            <a:r>
              <a:rPr lang="en-US" sz="4199" dirty="0" err="1">
                <a:solidFill>
                  <a:srgbClr val="FFFFFF"/>
                </a:solidFill>
                <a:latin typeface="Open Sans Extra Bold"/>
              </a:rPr>
              <a:t>cubrir</a:t>
            </a:r>
            <a:r>
              <a:rPr lang="en-US" sz="4199" dirty="0">
                <a:solidFill>
                  <a:srgbClr val="FFFFFF"/>
                </a:solidFill>
                <a:latin typeface="Open Sans Extra Bold"/>
              </a:rPr>
              <a:t>.</a:t>
            </a:r>
          </a:p>
          <a:p>
            <a:pPr algn="ctr">
              <a:lnSpc>
                <a:spcPts val="3480"/>
              </a:lnSpc>
              <a:spcBef>
                <a:spcPct val="0"/>
              </a:spcBef>
            </a:pPr>
            <a:endParaRPr lang="en-US" sz="4199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5864" y="480232"/>
            <a:ext cx="8304736" cy="1529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Open Sans Extra Bold"/>
              </a:rPr>
              <a:t>MATERIALES: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478131">
            <a:off x="14647682" y="6799161"/>
            <a:ext cx="2888893" cy="27815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494511" y="1936363"/>
            <a:ext cx="14554200" cy="8360268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5676" y="3016111"/>
            <a:ext cx="11060907" cy="7273338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7026" y="2671357"/>
            <a:ext cx="12053888" cy="7625274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813520"/>
            <a:ext cx="15501937" cy="9483113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9268126"/>
            <a:ext cx="757238" cy="1022291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89064"/>
            <a:ext cx="16637794" cy="10385694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1585912" cy="921736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51" y="-10057"/>
            <a:ext cx="892970" cy="529100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591" y="-2874"/>
            <a:ext cx="535781" cy="320812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39901" y="-2874"/>
            <a:ext cx="8682038" cy="10270776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852521" y="4308"/>
            <a:ext cx="4426744" cy="3832987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3263372" y="4854796"/>
            <a:ext cx="4389120" cy="1070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+mj-lt"/>
                <a:ea typeface="+mj-ea"/>
                <a:cs typeface="+mj-cs"/>
              </a:rPr>
              <a:t>MATERIALES</a:t>
            </a:r>
          </a:p>
        </p:txBody>
      </p:sp>
      <p:sp>
        <p:nvSpPr>
          <p:cNvPr id="30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031239" y="-2874"/>
            <a:ext cx="3248025" cy="2037397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936239" y="-2874"/>
            <a:ext cx="1343025" cy="802030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128117" y="3327060"/>
            <a:ext cx="6628135" cy="6389413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9188" r="9824"/>
          <a:stretch/>
        </p:blipFill>
        <p:spPr>
          <a:xfrm>
            <a:off x="1382865" y="697864"/>
            <a:ext cx="11642886" cy="801459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5158" y="1579922"/>
            <a:ext cx="17418267" cy="219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 Extra Bold"/>
              </a:rPr>
              <a:t>1.- Una vez ubicada la compostera, mezcla los restos orgánicos tanto de rápida como de lenta descomposición en una proporción de 2 a 1, aproximadamente.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024241" y="454687"/>
            <a:ext cx="6788767" cy="959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>
                <a:solidFill>
                  <a:srgbClr val="FFFFFF"/>
                </a:solidFill>
                <a:latin typeface="Open Sans Extra Bold"/>
              </a:rPr>
              <a:t>¿Cómo elaborarla?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4866" y="4526546"/>
            <a:ext cx="17418267" cy="293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2.- 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continuación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coloca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una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capa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restos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orgánicos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bien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distribuida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por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todo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el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recipiente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Asegúrate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cortar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los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restos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grandes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en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pedazos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más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pequeños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,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ya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que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altura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total debe ser de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aproximadamente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 1/4 de la </a:t>
            </a:r>
            <a:r>
              <a:rPr lang="en-US" sz="4200" dirty="0" err="1">
                <a:solidFill>
                  <a:srgbClr val="FFFFFF"/>
                </a:solidFill>
                <a:latin typeface="Open Sans Extra Bold"/>
              </a:rPr>
              <a:t>compostera</a:t>
            </a:r>
            <a:r>
              <a:rPr lang="en-US" sz="4200" dirty="0">
                <a:solidFill>
                  <a:srgbClr val="FFFFFF"/>
                </a:solidFill>
                <a:latin typeface="Open Sans Extra Bold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478131">
            <a:off x="708254" y="7819630"/>
            <a:ext cx="2188482" cy="21071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12694" y="6962915"/>
            <a:ext cx="3111547" cy="30662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45652" y="203730"/>
            <a:ext cx="3111547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734"/>
          <a:stretch>
            <a:fillRect/>
          </a:stretch>
        </p:blipFill>
        <p:spPr>
          <a:xfrm>
            <a:off x="3722918" y="1992503"/>
            <a:ext cx="11237823" cy="59705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78131">
            <a:off x="535822" y="7029963"/>
            <a:ext cx="2888893" cy="27815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45652" y="203730"/>
            <a:ext cx="3111547" cy="30662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78131">
            <a:off x="15314110" y="2008977"/>
            <a:ext cx="2374630" cy="22863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7569" y="5354434"/>
            <a:ext cx="3111547" cy="3066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5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25088" y="2009876"/>
            <a:ext cx="11237823" cy="626724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5660" y="555414"/>
            <a:ext cx="17418267" cy="145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Open Sans Extra Bold"/>
              </a:rPr>
              <a:t>3.- Luego, agrega una capa delgada de material seco y déjalo sin tocar por una semana.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478131">
            <a:off x="736596" y="7219329"/>
            <a:ext cx="2197258" cy="21155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3244" y="5644050"/>
            <a:ext cx="3111547" cy="3066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528</Words>
  <Application>Microsoft Office PowerPoint</Application>
  <PresentationFormat>Personalizado</PresentationFormat>
  <Paragraphs>32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Calibri</vt:lpstr>
      <vt:lpstr>Arial</vt:lpstr>
      <vt:lpstr>Rockwell</vt:lpstr>
      <vt:lpstr>Open Sans Extra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COMPOSTA CASERA</dc:title>
  <dc:creator>Maria Guadalupe Lara Lopez</dc:creator>
  <cp:lastModifiedBy>Maria Guadalupe Lara Lopez</cp:lastModifiedBy>
  <cp:revision>4</cp:revision>
  <dcterms:created xsi:type="dcterms:W3CDTF">2006-08-16T00:00:00Z</dcterms:created>
  <dcterms:modified xsi:type="dcterms:W3CDTF">2021-09-09T16:25:43Z</dcterms:modified>
  <dc:identifier>DAEIWFKhTCY</dc:identifier>
</cp:coreProperties>
</file>