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4" r:id="rId4"/>
    <p:sldId id="258" r:id="rId5"/>
    <p:sldId id="259" r:id="rId6"/>
    <p:sldId id="260" r:id="rId7"/>
    <p:sldId id="262" r:id="rId8"/>
    <p:sldId id="261"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9/8/2021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9/8/2021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9/8/2021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9/8/2021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smtClean="0"/>
              <a:t>Formación cívica y ética ii</a:t>
            </a:r>
            <a:br>
              <a:rPr lang="es-MX" dirty="0" smtClean="0"/>
            </a:br>
            <a:r>
              <a:rPr lang="es-MX" dirty="0" smtClean="0"/>
              <a:t>segundo de secundaria</a:t>
            </a:r>
            <a:endParaRPr lang="es-MX" dirty="0"/>
          </a:p>
        </p:txBody>
      </p:sp>
      <p:sp>
        <p:nvSpPr>
          <p:cNvPr id="3" name="Subtítulo 2"/>
          <p:cNvSpPr>
            <a:spLocks noGrp="1"/>
          </p:cNvSpPr>
          <p:nvPr>
            <p:ph type="subTitle" idx="1"/>
          </p:nvPr>
        </p:nvSpPr>
        <p:spPr>
          <a:xfrm>
            <a:off x="1751012" y="3886200"/>
            <a:ext cx="8689976" cy="1780504"/>
          </a:xfrm>
        </p:spPr>
        <p:txBody>
          <a:bodyPr/>
          <a:lstStyle/>
          <a:p>
            <a:r>
              <a:rPr lang="es-MX" b="1" dirty="0" smtClean="0"/>
              <a:t>Bloque i</a:t>
            </a:r>
          </a:p>
          <a:p>
            <a:r>
              <a:rPr lang="es-MX" b="1" dirty="0" smtClean="0"/>
              <a:t>Secuencia 1    </a:t>
            </a:r>
            <a:r>
              <a:rPr lang="es-MX" dirty="0" smtClean="0"/>
              <a:t>postura crítica y construcción de la identidad</a:t>
            </a:r>
          </a:p>
          <a:p>
            <a:r>
              <a:rPr lang="es-MX" b="1" dirty="0" smtClean="0"/>
              <a:t>Lección 1 </a:t>
            </a:r>
            <a:r>
              <a:rPr lang="es-MX" dirty="0" smtClean="0"/>
              <a:t>los adolescentes ante la difusión de la información</a:t>
            </a:r>
          </a:p>
          <a:p>
            <a:endParaRPr lang="es-MX" dirty="0"/>
          </a:p>
        </p:txBody>
      </p:sp>
    </p:spTree>
    <p:extLst>
      <p:ext uri="{BB962C8B-B14F-4D97-AF65-F5344CB8AC3E}">
        <p14:creationId xmlns:p14="http://schemas.microsoft.com/office/powerpoint/2010/main" val="1579669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18517"/>
            <a:ext cx="10364451" cy="682249"/>
          </a:xfrm>
        </p:spPr>
        <p:txBody>
          <a:bodyPr>
            <a:normAutofit fontScale="90000"/>
          </a:bodyPr>
          <a:lstStyle/>
          <a:p>
            <a:r>
              <a:rPr lang="es-MX" dirty="0" smtClean="0"/>
              <a:t>Influencia de los medios de comunicación y las redes sociales durante la adolescencia</a:t>
            </a:r>
            <a:endParaRPr lang="es-MX" dirty="0"/>
          </a:p>
        </p:txBody>
      </p:sp>
      <p:pic>
        <p:nvPicPr>
          <p:cNvPr id="4" name="Marcador de contenido 3"/>
          <p:cNvPicPr>
            <a:picLocks noGrp="1" noChangeAspect="1"/>
          </p:cNvPicPr>
          <p:nvPr>
            <p:ph sz="quarter" idx="13"/>
          </p:nvPr>
        </p:nvPicPr>
        <p:blipFill>
          <a:blip r:embed="rId2"/>
          <a:stretch>
            <a:fillRect/>
          </a:stretch>
        </p:blipFill>
        <p:spPr>
          <a:xfrm>
            <a:off x="2125014" y="1820590"/>
            <a:ext cx="8465122" cy="4670697"/>
          </a:xfrm>
          <a:prstGeom prst="rect">
            <a:avLst/>
          </a:prstGeom>
        </p:spPr>
      </p:pic>
    </p:spTree>
    <p:extLst>
      <p:ext uri="{BB962C8B-B14F-4D97-AF65-F5344CB8AC3E}">
        <p14:creationId xmlns:p14="http://schemas.microsoft.com/office/powerpoint/2010/main" val="2713190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18518"/>
            <a:ext cx="10364451" cy="746644"/>
          </a:xfrm>
        </p:spPr>
        <p:txBody>
          <a:bodyPr>
            <a:normAutofit/>
          </a:bodyPr>
          <a:lstStyle/>
          <a:p>
            <a:r>
              <a:rPr lang="es-MX" sz="2400" dirty="0" smtClean="0"/>
              <a:t>RESPONDE</a:t>
            </a:r>
            <a:endParaRPr lang="es-MX" sz="2400" dirty="0"/>
          </a:p>
        </p:txBody>
      </p:sp>
      <p:sp>
        <p:nvSpPr>
          <p:cNvPr id="3" name="Marcador de contenido 2"/>
          <p:cNvSpPr>
            <a:spLocks noGrp="1"/>
          </p:cNvSpPr>
          <p:nvPr>
            <p:ph sz="quarter" idx="13"/>
          </p:nvPr>
        </p:nvSpPr>
        <p:spPr>
          <a:xfrm>
            <a:off x="913774" y="1365162"/>
            <a:ext cx="10363826" cy="4426037"/>
          </a:xfrm>
        </p:spPr>
        <p:txBody>
          <a:bodyPr/>
          <a:lstStyle/>
          <a:p>
            <a:pPr marL="457200" indent="-457200">
              <a:buAutoNum type="alphaUcParenR"/>
            </a:pPr>
            <a:r>
              <a:rPr lang="es-MX" dirty="0" smtClean="0"/>
              <a:t>¿Q</a:t>
            </a:r>
            <a:r>
              <a:rPr lang="es-MX" cap="none" dirty="0" smtClean="0"/>
              <a:t>ué medios utilizan para obtener información y mantenerse comunicados?</a:t>
            </a:r>
          </a:p>
          <a:p>
            <a:pPr marL="457200" indent="-457200">
              <a:buAutoNum type="alphaUcParenR"/>
            </a:pPr>
            <a:r>
              <a:rPr lang="es-MX" cap="none" dirty="0" smtClean="0"/>
              <a:t>Cuando necesitas información confiable, ¿a qué medios acudes y por qué razón?</a:t>
            </a:r>
          </a:p>
          <a:p>
            <a:pPr marL="457200" indent="-457200">
              <a:buAutoNum type="alphaUcParenR"/>
            </a:pPr>
            <a:r>
              <a:rPr lang="es-MX" cap="none" dirty="0" smtClean="0"/>
              <a:t>¿Consideras que la información brindada por los medios por los medios masivos de comunicación y las redes sociales influyen en tu manera de ser y de pensar? ¿por qué? </a:t>
            </a:r>
          </a:p>
          <a:p>
            <a:pPr marL="457200" indent="-457200">
              <a:buAutoNum type="alphaUcParenR"/>
            </a:pPr>
            <a:endParaRPr lang="es-MX" cap="none" dirty="0"/>
          </a:p>
          <a:p>
            <a:pPr marL="0" indent="0">
              <a:buNone/>
            </a:pPr>
            <a:r>
              <a:rPr lang="es-MX" cap="none" dirty="0" smtClean="0"/>
              <a:t>SUBRAYA EN TU LIBRO DE TEXTO</a:t>
            </a:r>
          </a:p>
          <a:p>
            <a:pPr marL="0" indent="0">
              <a:buNone/>
            </a:pPr>
            <a:r>
              <a:rPr lang="es-MX" dirty="0"/>
              <a:t>¿cómo influyen los mmc y </a:t>
            </a:r>
            <a:r>
              <a:rPr lang="es-MX" dirty="0" err="1"/>
              <a:t>rs</a:t>
            </a:r>
            <a:r>
              <a:rPr lang="es-MX" dirty="0"/>
              <a:t> en nuestra vida cotidiana?</a:t>
            </a:r>
            <a:endParaRPr lang="es-MX" cap="none" dirty="0"/>
          </a:p>
        </p:txBody>
      </p:sp>
    </p:spTree>
    <p:extLst>
      <p:ext uri="{BB962C8B-B14F-4D97-AF65-F5344CB8AC3E}">
        <p14:creationId xmlns:p14="http://schemas.microsoft.com/office/powerpoint/2010/main" val="1099002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18518"/>
            <a:ext cx="10364451" cy="514823"/>
          </a:xfrm>
        </p:spPr>
        <p:txBody>
          <a:bodyPr>
            <a:normAutofit fontScale="90000"/>
          </a:bodyPr>
          <a:lstStyle/>
          <a:p>
            <a:r>
              <a:rPr lang="es-MX" dirty="0"/>
              <a:t>¿cómo influyen los mmc y </a:t>
            </a:r>
            <a:r>
              <a:rPr lang="es-MX" dirty="0" err="1"/>
              <a:t>rs</a:t>
            </a:r>
            <a:r>
              <a:rPr lang="es-MX" dirty="0"/>
              <a:t> en nuestra vida cotidiana?</a:t>
            </a:r>
            <a:br>
              <a:rPr lang="es-MX" dirty="0"/>
            </a:br>
            <a:endParaRPr lang="es-MX" dirty="0"/>
          </a:p>
        </p:txBody>
      </p:sp>
      <p:sp>
        <p:nvSpPr>
          <p:cNvPr id="3" name="Marcador de contenido 2"/>
          <p:cNvSpPr>
            <a:spLocks noGrp="1"/>
          </p:cNvSpPr>
          <p:nvPr>
            <p:ph sz="quarter" idx="13"/>
          </p:nvPr>
        </p:nvSpPr>
        <p:spPr>
          <a:xfrm>
            <a:off x="913774" y="1700012"/>
            <a:ext cx="10363826" cy="4091188"/>
          </a:xfrm>
        </p:spPr>
        <p:txBody>
          <a:bodyPr/>
          <a:lstStyle/>
          <a:p>
            <a:pPr marL="0" indent="0">
              <a:buNone/>
            </a:pPr>
            <a:r>
              <a:rPr lang="es-MX" dirty="0" smtClean="0"/>
              <a:t>¿cómo influyen los mmc y </a:t>
            </a:r>
            <a:r>
              <a:rPr lang="es-MX" dirty="0" err="1" smtClean="0"/>
              <a:t>rs</a:t>
            </a:r>
            <a:r>
              <a:rPr lang="es-MX" dirty="0" smtClean="0"/>
              <a:t> en nuestra vida cotidiana?</a:t>
            </a:r>
          </a:p>
          <a:p>
            <a:pPr>
              <a:buFont typeface="Wingdings" panose="05000000000000000000" pitchFamily="2" charset="2"/>
              <a:buChar char="ü"/>
            </a:pPr>
            <a:r>
              <a:rPr lang="es-MX" dirty="0" smtClean="0"/>
              <a:t>i</a:t>
            </a:r>
            <a:r>
              <a:rPr lang="es-MX" cap="none" dirty="0" smtClean="0"/>
              <a:t>nfluyen en nuestra vida cotidiana y familiar, y en la manera de pensar, percibir y socializar (conductas costumbres, actitudes, intereses, estereotipos y aspiraciones)</a:t>
            </a:r>
          </a:p>
          <a:p>
            <a:pPr>
              <a:buFont typeface="Wingdings" panose="05000000000000000000" pitchFamily="2" charset="2"/>
              <a:buChar char="ü"/>
            </a:pPr>
            <a:r>
              <a:rPr lang="es-MX" dirty="0" smtClean="0"/>
              <a:t>v</a:t>
            </a:r>
            <a:r>
              <a:rPr lang="es-MX" cap="none" dirty="0" smtClean="0"/>
              <a:t>enderte algo, orientarte, incitarte a actuar, promover una idea, etcétera.</a:t>
            </a:r>
          </a:p>
          <a:p>
            <a:pPr>
              <a:buFont typeface="Wingdings" panose="05000000000000000000" pitchFamily="2" charset="2"/>
              <a:buChar char="ü"/>
            </a:pPr>
            <a:r>
              <a:rPr lang="es-MX" cap="none" dirty="0" smtClean="0"/>
              <a:t>Son una importante fuente de aprendizaje: mediante ellos adquirimos conocimientos, cultura, comportamientos y hábitos, por lo que, sin duda, resulta relevante distinguir la información que difunden.</a:t>
            </a:r>
            <a:endParaRPr lang="es-MX" cap="none" dirty="0"/>
          </a:p>
        </p:txBody>
      </p:sp>
    </p:spTree>
    <p:extLst>
      <p:ext uri="{BB962C8B-B14F-4D97-AF65-F5344CB8AC3E}">
        <p14:creationId xmlns:p14="http://schemas.microsoft.com/office/powerpoint/2010/main" val="3378810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stretch>
            <a:fillRect/>
          </a:stretch>
        </p:blipFill>
        <p:spPr>
          <a:xfrm>
            <a:off x="1751527" y="1880315"/>
            <a:ext cx="7199290" cy="4262906"/>
          </a:xfrm>
          <a:prstGeom prst="rect">
            <a:avLst/>
          </a:prstGeom>
        </p:spPr>
      </p:pic>
      <p:sp>
        <p:nvSpPr>
          <p:cNvPr id="5" name="CuadroTexto 4"/>
          <p:cNvSpPr txBox="1"/>
          <p:nvPr/>
        </p:nvSpPr>
        <p:spPr>
          <a:xfrm>
            <a:off x="1558344" y="283335"/>
            <a:ext cx="8036417" cy="1754326"/>
          </a:xfrm>
          <a:prstGeom prst="rect">
            <a:avLst/>
          </a:prstGeom>
          <a:noFill/>
        </p:spPr>
        <p:txBody>
          <a:bodyPr wrap="square" rtlCol="0">
            <a:spAutoFit/>
          </a:bodyPr>
          <a:lstStyle/>
          <a:p>
            <a:pPr algn="ctr"/>
            <a:r>
              <a:rPr lang="es-MX" dirty="0" smtClean="0"/>
              <a:t>ACTIVIDAD #2   RESUELVE</a:t>
            </a:r>
          </a:p>
          <a:p>
            <a:r>
              <a:rPr lang="es-MX" b="1" dirty="0"/>
              <a:t>Identifica y </a:t>
            </a:r>
            <a:r>
              <a:rPr lang="es-MX" b="1" dirty="0" smtClean="0"/>
              <a:t>responde</a:t>
            </a:r>
            <a:endParaRPr lang="es-MX" b="1" dirty="0"/>
          </a:p>
          <a:p>
            <a:r>
              <a:rPr lang="es-MX" dirty="0" smtClean="0"/>
              <a:t>Nombra </a:t>
            </a:r>
            <a:r>
              <a:rPr lang="es-MX" dirty="0"/>
              <a:t>las dos funciones que consideras más importantes.</a:t>
            </a:r>
          </a:p>
          <a:p>
            <a:r>
              <a:rPr lang="es-MX" dirty="0"/>
              <a:t>Nombra las dos funciones que suceden comúnmente.</a:t>
            </a:r>
          </a:p>
          <a:p>
            <a:r>
              <a:rPr lang="es-MX" dirty="0"/>
              <a:t>Nombra las dos funciones que más influyen en el desarrollo de tu identidad.</a:t>
            </a:r>
          </a:p>
          <a:p>
            <a:pPr algn="ctr"/>
            <a:endParaRPr lang="es-MX" dirty="0"/>
          </a:p>
        </p:txBody>
      </p:sp>
    </p:spTree>
    <p:extLst>
      <p:ext uri="{BB962C8B-B14F-4D97-AF65-F5344CB8AC3E}">
        <p14:creationId xmlns:p14="http://schemas.microsoft.com/office/powerpoint/2010/main" val="4217430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437882"/>
            <a:ext cx="10363826" cy="5353317"/>
          </a:xfrm>
        </p:spPr>
        <p:txBody>
          <a:bodyPr/>
          <a:lstStyle/>
          <a:p>
            <a:pPr marL="0" indent="0">
              <a:buNone/>
            </a:pPr>
            <a:endParaRPr lang="es-MX" dirty="0" smtClean="0"/>
          </a:p>
          <a:p>
            <a:pPr marL="0" indent="0">
              <a:buNone/>
            </a:pPr>
            <a:endParaRPr lang="es-MX" dirty="0"/>
          </a:p>
          <a:p>
            <a:pPr marL="0" indent="0">
              <a:buNone/>
            </a:pPr>
            <a:endParaRPr lang="es-MX" dirty="0" smtClean="0"/>
          </a:p>
          <a:p>
            <a:pPr marL="0" indent="0">
              <a:buNone/>
            </a:pPr>
            <a:r>
              <a:rPr lang="es-MX" dirty="0" smtClean="0"/>
              <a:t>L</a:t>
            </a:r>
            <a:r>
              <a:rPr lang="es-MX" cap="none" dirty="0" smtClean="0"/>
              <a:t>os especialistas en temas sociales afirman que: actualmente los </a:t>
            </a:r>
            <a:r>
              <a:rPr lang="es-MX" cap="small" dirty="0" smtClean="0"/>
              <a:t>mmc</a:t>
            </a:r>
            <a:r>
              <a:rPr lang="es-MX" cap="none" dirty="0" smtClean="0"/>
              <a:t> y las </a:t>
            </a:r>
            <a:r>
              <a:rPr lang="es-MX" cap="small" dirty="0" err="1" smtClean="0"/>
              <a:t>rs</a:t>
            </a:r>
            <a:r>
              <a:rPr lang="es-MX" cap="none" dirty="0" smtClean="0"/>
              <a:t> se han orientado en generar ganancias económicas enfocándose en ámbitos como el entretenimiento, el comercio o la mercadotecnia y han relegado de sus </a:t>
            </a:r>
            <a:r>
              <a:rPr lang="es-MX" b="1" cap="none" dirty="0" smtClean="0"/>
              <a:t>funciones tareas indispensables para la conformación de la identidad y desarrollo armónico de las personas como la enseñanza, la comunicación social y las acciones formativas </a:t>
            </a:r>
            <a:r>
              <a:rPr lang="es-MX" cap="none" dirty="0" smtClean="0"/>
              <a:t>un ejemplo de ello puede verse en la proliferación de programas con poco contenido, y la carencia de programas educativos en la televisión abierta</a:t>
            </a:r>
            <a:r>
              <a:rPr lang="es-MX" dirty="0" smtClean="0"/>
              <a:t>.</a:t>
            </a:r>
          </a:p>
          <a:p>
            <a:pPr marL="0" indent="0">
              <a:buNone/>
            </a:pPr>
            <a:endParaRPr lang="es-MX" cap="none" dirty="0"/>
          </a:p>
        </p:txBody>
      </p:sp>
    </p:spTree>
    <p:extLst>
      <p:ext uri="{BB962C8B-B14F-4D97-AF65-F5344CB8AC3E}">
        <p14:creationId xmlns:p14="http://schemas.microsoft.com/office/powerpoint/2010/main" val="1881473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18517"/>
            <a:ext cx="10364451" cy="5176976"/>
          </a:xfrm>
        </p:spPr>
        <p:txBody>
          <a:bodyPr>
            <a:normAutofit/>
          </a:bodyPr>
          <a:lstStyle/>
          <a:p>
            <a:pPr algn="l"/>
            <a:r>
              <a:rPr lang="es-MX" dirty="0" smtClean="0"/>
              <a:t>                                     RETO</a:t>
            </a:r>
            <a:br>
              <a:rPr lang="es-MX" dirty="0" smtClean="0"/>
            </a:br>
            <a:r>
              <a:rPr lang="es-MX" dirty="0"/>
              <a:t/>
            </a:r>
            <a:br>
              <a:rPr lang="es-MX" dirty="0"/>
            </a:br>
            <a:r>
              <a:rPr lang="es-MX" dirty="0" smtClean="0"/>
              <a:t/>
            </a:r>
            <a:br>
              <a:rPr lang="es-MX" dirty="0" smtClean="0"/>
            </a:br>
            <a:r>
              <a:rPr lang="es-MX" dirty="0"/>
              <a:t/>
            </a:r>
            <a:br>
              <a:rPr lang="es-MX" dirty="0"/>
            </a:br>
            <a:r>
              <a:rPr lang="es-MX" dirty="0" smtClean="0"/>
              <a:t/>
            </a:r>
            <a:br>
              <a:rPr lang="es-MX" dirty="0" smtClean="0"/>
            </a:br>
            <a:r>
              <a:rPr lang="es-MX" dirty="0" smtClean="0"/>
              <a:t/>
            </a:r>
            <a:br>
              <a:rPr lang="es-MX" dirty="0" smtClean="0"/>
            </a:br>
            <a:r>
              <a:rPr lang="es-MX" dirty="0"/>
              <a:t/>
            </a:r>
            <a:br>
              <a:rPr lang="es-MX" dirty="0"/>
            </a:br>
            <a:r>
              <a:rPr lang="es-MX" dirty="0" smtClean="0"/>
              <a:t/>
            </a:r>
            <a:br>
              <a:rPr lang="es-MX" dirty="0" smtClean="0"/>
            </a:br>
            <a:endParaRPr lang="es-MX" dirty="0"/>
          </a:p>
        </p:txBody>
      </p:sp>
      <p:pic>
        <p:nvPicPr>
          <p:cNvPr id="4" name="Marcador de contenido 3"/>
          <p:cNvPicPr>
            <a:picLocks noGrp="1" noChangeAspect="1"/>
          </p:cNvPicPr>
          <p:nvPr>
            <p:ph sz="quarter" idx="13"/>
          </p:nvPr>
        </p:nvPicPr>
        <p:blipFill>
          <a:blip r:embed="rId2"/>
          <a:stretch>
            <a:fillRect/>
          </a:stretch>
        </p:blipFill>
        <p:spPr>
          <a:xfrm>
            <a:off x="1830043" y="1519707"/>
            <a:ext cx="1036410" cy="1704035"/>
          </a:xfrm>
          <a:prstGeom prst="rect">
            <a:avLst/>
          </a:prstGeom>
        </p:spPr>
      </p:pic>
      <p:pic>
        <p:nvPicPr>
          <p:cNvPr id="5" name="Imagen 4"/>
          <p:cNvPicPr>
            <a:picLocks noChangeAspect="1"/>
          </p:cNvPicPr>
          <p:nvPr/>
        </p:nvPicPr>
        <p:blipFill>
          <a:blip r:embed="rId3"/>
          <a:stretch>
            <a:fillRect/>
          </a:stretch>
        </p:blipFill>
        <p:spPr>
          <a:xfrm>
            <a:off x="9042898" y="1519707"/>
            <a:ext cx="1060796" cy="1580097"/>
          </a:xfrm>
          <a:prstGeom prst="rect">
            <a:avLst/>
          </a:prstGeom>
        </p:spPr>
      </p:pic>
      <p:sp>
        <p:nvSpPr>
          <p:cNvPr id="6" name="CuadroTexto 5"/>
          <p:cNvSpPr txBox="1"/>
          <p:nvPr/>
        </p:nvSpPr>
        <p:spPr>
          <a:xfrm>
            <a:off x="1532586" y="3570485"/>
            <a:ext cx="9552457" cy="1754326"/>
          </a:xfrm>
          <a:prstGeom prst="rect">
            <a:avLst/>
          </a:prstGeom>
          <a:noFill/>
        </p:spPr>
        <p:txBody>
          <a:bodyPr wrap="square" rtlCol="0">
            <a:spAutoFit/>
          </a:bodyPr>
          <a:lstStyle/>
          <a:p>
            <a:r>
              <a:rPr lang="es-MX" dirty="0" smtClean="0"/>
              <a:t>Discernir</a:t>
            </a:r>
            <a:r>
              <a:rPr lang="es-MX" dirty="0"/>
              <a:t>, de entre un sinfín de información, aquella que contribuya a tu desarrollo personal y a la conformación positiva de tu </a:t>
            </a:r>
            <a:r>
              <a:rPr lang="es-MX" b="1" dirty="0"/>
              <a:t>identidad.</a:t>
            </a:r>
          </a:p>
          <a:p>
            <a:r>
              <a:rPr lang="es-MX" b="1" dirty="0"/>
              <a:t>IDENTIDAD</a:t>
            </a:r>
          </a:p>
          <a:p>
            <a:r>
              <a:rPr lang="es-MX" b="1" dirty="0"/>
              <a:t>el conjunto de valores, comportamientos, creencias y tradiciones que has adquirido a lo largo de la vida, en la convivencia con tu familia y la sociedad: tus padres, familiares, amigos, maestros y, por supuesto, los medios de comunicación y las redes sociales.</a:t>
            </a:r>
          </a:p>
        </p:txBody>
      </p:sp>
    </p:spTree>
    <p:extLst>
      <p:ext uri="{BB962C8B-B14F-4D97-AF65-F5344CB8AC3E}">
        <p14:creationId xmlns:p14="http://schemas.microsoft.com/office/powerpoint/2010/main" val="679451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dirty="0"/>
              <a:t>Metrosexuales</a:t>
            </a:r>
            <a:br>
              <a:rPr lang="es-MX" dirty="0"/>
            </a:br>
            <a:r>
              <a:rPr lang="es-MX" dirty="0"/>
              <a:t> s</a:t>
            </a:r>
            <a:r>
              <a:rPr lang="es-MX" sz="2000" dirty="0"/>
              <a:t>e caracterizaban por cuidar de su apariencia con cremas y cosméticos, lo que causó polémica.</a:t>
            </a:r>
          </a:p>
        </p:txBody>
      </p:sp>
      <p:pic>
        <p:nvPicPr>
          <p:cNvPr id="4" name="Marcador de contenido 3"/>
          <p:cNvPicPr>
            <a:picLocks noGrp="1" noChangeAspect="1"/>
          </p:cNvPicPr>
          <p:nvPr>
            <p:ph sz="quarter" idx="13"/>
          </p:nvPr>
        </p:nvPicPr>
        <p:blipFill>
          <a:blip r:embed="rId2"/>
          <a:stretch>
            <a:fillRect/>
          </a:stretch>
        </p:blipFill>
        <p:spPr>
          <a:xfrm>
            <a:off x="1828799" y="2650556"/>
            <a:ext cx="7688687" cy="2567901"/>
          </a:xfrm>
          <a:prstGeom prst="rect">
            <a:avLst/>
          </a:prstGeom>
        </p:spPr>
      </p:pic>
    </p:spTree>
    <p:extLst>
      <p:ext uri="{BB962C8B-B14F-4D97-AF65-F5344CB8AC3E}">
        <p14:creationId xmlns:p14="http://schemas.microsoft.com/office/powerpoint/2010/main" val="274937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244699"/>
            <a:ext cx="10364451" cy="3039414"/>
          </a:xfrm>
        </p:spPr>
        <p:txBody>
          <a:bodyPr>
            <a:normAutofit/>
          </a:bodyPr>
          <a:lstStyle/>
          <a:p>
            <a:pPr algn="l"/>
            <a:r>
              <a:rPr lang="es-MX" sz="2000" dirty="0" smtClean="0"/>
              <a:t>ACTIVIDAD #3        CONSUMO </a:t>
            </a:r>
            <a:r>
              <a:rPr lang="es-MX" sz="2000" dirty="0"/>
              <a:t>GENERAL DE MEDIOS EN ADOLESCENTES</a:t>
            </a:r>
            <a:br>
              <a:rPr lang="es-MX" sz="2000" dirty="0"/>
            </a:br>
            <a:r>
              <a:rPr lang="es-MX" sz="2000" dirty="0"/>
              <a:t>Analiza la información de la gráfica 1.1 </a:t>
            </a:r>
            <a:r>
              <a:rPr lang="es-MX" sz="2000" dirty="0" smtClean="0"/>
              <a:t/>
            </a:r>
            <a:br>
              <a:rPr lang="es-MX" sz="2000" dirty="0" smtClean="0"/>
            </a:br>
            <a:r>
              <a:rPr lang="es-MX" sz="2000" dirty="0" smtClean="0"/>
              <a:t> </a:t>
            </a:r>
            <a:r>
              <a:rPr lang="es-MX" sz="2000" dirty="0"/>
              <a:t>contesta de acuerdo con los porcentajes.</a:t>
            </a:r>
            <a:br>
              <a:rPr lang="es-MX" sz="2000" dirty="0"/>
            </a:br>
            <a:r>
              <a:rPr lang="es-MX" sz="2000" cap="none" dirty="0" smtClean="0"/>
              <a:t>¿cuál es el mmc que más utilizan los adolescentes?</a:t>
            </a:r>
            <a:br>
              <a:rPr lang="es-MX" sz="2000" cap="none" dirty="0" smtClean="0"/>
            </a:br>
            <a:r>
              <a:rPr lang="es-MX" sz="2000" cap="none" dirty="0" smtClean="0"/>
              <a:t>¿cuáles son los tres mmc que emplean menos?</a:t>
            </a:r>
            <a:br>
              <a:rPr lang="es-MX" sz="2000" cap="none" dirty="0" smtClean="0"/>
            </a:br>
            <a:r>
              <a:rPr lang="es-MX" sz="2000" cap="none" dirty="0" smtClean="0"/>
              <a:t>¿a qué crees que se deba esto?</a:t>
            </a:r>
            <a:br>
              <a:rPr lang="es-MX" sz="2000" cap="none" dirty="0" smtClean="0"/>
            </a:br>
            <a:r>
              <a:rPr lang="es-MX" sz="2000" cap="none" dirty="0" smtClean="0"/>
              <a:t>¿cuál es el mmc que más consumes?</a:t>
            </a:r>
            <a:br>
              <a:rPr lang="es-MX" sz="2000" cap="none" dirty="0" smtClean="0"/>
            </a:br>
            <a:r>
              <a:rPr lang="es-MX" sz="2000" cap="none" dirty="0" smtClean="0"/>
              <a:t>¿cuál consumes menos? ¿por qué?</a:t>
            </a:r>
            <a:endParaRPr lang="es-MX" sz="2000" cap="none" dirty="0"/>
          </a:p>
        </p:txBody>
      </p:sp>
      <p:pic>
        <p:nvPicPr>
          <p:cNvPr id="4" name="Marcador de contenido 3"/>
          <p:cNvPicPr>
            <a:picLocks noGrp="1" noChangeAspect="1"/>
          </p:cNvPicPr>
          <p:nvPr>
            <p:ph sz="quarter" idx="13"/>
          </p:nvPr>
        </p:nvPicPr>
        <p:blipFill>
          <a:blip r:embed="rId2">
            <a:clrChange>
              <a:clrFrom>
                <a:srgbClr val="000000"/>
              </a:clrFrom>
              <a:clrTo>
                <a:srgbClr val="000000">
                  <a:alpha val="0"/>
                </a:srgbClr>
              </a:clrTo>
            </a:clrChange>
          </a:blip>
          <a:stretch>
            <a:fillRect/>
          </a:stretch>
        </p:blipFill>
        <p:spPr>
          <a:xfrm>
            <a:off x="819422" y="3322750"/>
            <a:ext cx="6045549" cy="3424237"/>
          </a:xfrm>
          <a:prstGeom prst="rect">
            <a:avLst/>
          </a:prstGeom>
        </p:spPr>
      </p:pic>
    </p:spTree>
    <p:extLst>
      <p:ext uri="{BB962C8B-B14F-4D97-AF65-F5344CB8AC3E}">
        <p14:creationId xmlns:p14="http://schemas.microsoft.com/office/powerpoint/2010/main" val="1627465560"/>
      </p:ext>
    </p:extLst>
  </p:cSld>
  <p:clrMapOvr>
    <a:masterClrMapping/>
  </p:clrMapOvr>
</p:sld>
</file>

<file path=ppt/theme/theme1.xml><?xml version="1.0" encoding="utf-8"?>
<a:theme xmlns:a="http://schemas.openxmlformats.org/drawingml/2006/main" name="Got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Gota</Template>
  <TotalTime>509</TotalTime>
  <Words>302</Words>
  <Application>Microsoft Office PowerPoint</Application>
  <PresentationFormat>Panorámica</PresentationFormat>
  <Paragraphs>32</Paragraphs>
  <Slides>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Tw Cen MT</vt:lpstr>
      <vt:lpstr>Wingdings</vt:lpstr>
      <vt:lpstr>Gota</vt:lpstr>
      <vt:lpstr>Formación cívica y ética ii segundo de secundaria</vt:lpstr>
      <vt:lpstr>Influencia de los medios de comunicación y las redes sociales durante la adolescencia</vt:lpstr>
      <vt:lpstr>RESPONDE</vt:lpstr>
      <vt:lpstr>¿cómo influyen los mmc y rs en nuestra vida cotidiana? </vt:lpstr>
      <vt:lpstr>Presentación de PowerPoint</vt:lpstr>
      <vt:lpstr>Presentación de PowerPoint</vt:lpstr>
      <vt:lpstr>                                     RETO        </vt:lpstr>
      <vt:lpstr>Metrosexuales  se caracterizaban por cuidar de su apariencia con cremas y cosméticos, lo que causó polémica.</vt:lpstr>
      <vt:lpstr>ACTIVIDAD #3        CONSUMO GENERAL DE MEDIOS EN ADOLESCENTES Analiza la información de la gráfica 1.1   contesta de acuerdo con los porcentajes. ¿cuál es el mmc que más utilizan los adolescentes? ¿cuáles son los tres mmc que emplean menos? ¿a qué crees que se deba esto? ¿cuál es el mmc que más consumes? ¿cuál consumes menos? ¿por qué?</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Formación cívica y ética ii segundo de secundaria</dc:title>
  <dc:creator>Equipo</dc:creator>
  <cp:lastModifiedBy>Equipo</cp:lastModifiedBy>
  <cp:revision>11</cp:revision>
  <dcterms:created xsi:type="dcterms:W3CDTF">2020-08-29T14:08:04Z</dcterms:created>
  <dcterms:modified xsi:type="dcterms:W3CDTF">2021-09-09T00:03:55Z</dcterms:modified>
</cp:coreProperties>
</file>