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3" r:id="rId6"/>
    <p:sldId id="260" r:id="rId7"/>
    <p:sldId id="262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732F9-FBCA-48C5-80C9-98E09FB5B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E6176-C468-4884-9126-A7DFB8175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ED5832-5633-41D4-9BAE-9021AD9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E8EBF-4340-47EB-810B-1B9D0D91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804FD8-6F30-46B0-88BB-8641F85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7EC38-491A-44D2-8A2B-1CAE65E1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B30F7B-2587-4103-A831-4AABC7ACC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16C39-139D-4773-92B2-B7E14A41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4C462C-DC0F-4774-A514-BECD9EEE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A48577-CABE-448E-B567-574E3A05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40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2A0DFA-96AF-4E22-8F51-A70E72C1E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25B540-8A6B-4BD6-8C31-58718836D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9722A3-928A-4543-8313-50001815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8CB395-5BFA-4239-8FCE-1238FB64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AFDD4-AE06-46DB-A42B-6FF5DF1A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04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36E81-7C47-4F13-9000-0B1722C3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69CD7-45A3-4E26-8B8F-3509590D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CF4F32-A435-4BB2-9501-5A8FB9E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EF0B7B-7BB4-4359-9C81-2BAE6499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39D3C-D24F-4F9E-8F32-E1079BBD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2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E13C5-1683-427B-AB8F-159B1F09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5981C8-062E-45C7-ABD5-DE2EBD65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C518ED-64B7-496E-B878-DA22D547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024FE1-F669-4EF5-A1BF-57B6561E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B0443-00EA-45ED-B387-135D0493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40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CD991-F4D2-4DC2-91B6-E7A916D8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A2B5D-3A1C-4907-A498-CE3D92B68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AC070-C710-45FD-BD33-0FAA8A6F7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26D9E0-3CC6-4AAB-AA02-505A14B2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A362ED-4277-48DC-9E71-F01B60A2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56E-543F-40A0-BEBA-16D0D644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86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D0D73-AB04-4616-945A-FD1C8A88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E20353-4A57-475B-BA0C-5E06F54EA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F2824D-AB0B-45DB-BC0C-7D739B564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428836-09FC-4EE6-B9EB-ED559EE85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CC9B61-B4C9-48AF-B794-2082709C1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24F60C-23DA-42B6-B793-306932BF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CD1C44-947D-4E17-8F62-B5604548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7DC562-BC80-4C1C-9E1F-4B7ADA17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568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95F5-7B23-47C2-8129-312D43A6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908F04-61A1-4698-816D-45A718EC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715BC2-AA90-45D3-82E0-BF602061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A66148-3086-4C56-B223-1153943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10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5B1830-E583-4120-B80B-13D6C013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673DFE-B96F-4911-B75C-4189CE9A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6270EE-6343-4CD2-A2FA-6B746F8E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11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1669A-474C-4109-B51C-EC25BBB1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ED8BC4-0107-4F89-8D88-7C8F07DF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F81731-9DE3-485D-ABCE-B2334A5C7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00E02C-9162-433A-A66B-7520B44E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14FB5-FCE7-4EC1-87DA-C8A2108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BB028E-E780-4C13-A919-F1A42D2D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28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C18F5-0DBD-42F2-97EB-261F0DB9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ACA23B-E257-4330-A08C-31276102A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39063-11F8-498E-83C7-650DF867A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4731E-32FC-4BFD-9B9D-8B89A802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A5961-CC8F-47F6-94AB-2CB1AC37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4FAD54-5EB9-46AB-B634-B5BA0761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72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381364-AB43-493B-9623-EFCA9AE7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544F6-F494-4A56-AA43-71531C65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D33B0-DC56-4E3C-96B8-1F9BEB204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B653-9F76-4D91-943A-0F89D02AB7B6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57C9AD-7EC7-43E0-B92E-D8C636171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E74F66-3E56-47FA-B104-880F75E97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690A1-71D3-4F22-9992-E3F3592E4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52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74A2DAD-A02B-4974-AC6B-01D03A601BA6}"/>
              </a:ext>
            </a:extLst>
          </p:cNvPr>
          <p:cNvSpPr/>
          <p:nvPr/>
        </p:nvSpPr>
        <p:spPr>
          <a:xfrm>
            <a:off x="1161143" y="1524000"/>
            <a:ext cx="9361714" cy="269965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REPRODUCCIÓN ASEXUAL EN PLANTAS</a:t>
            </a:r>
          </a:p>
        </p:txBody>
      </p:sp>
    </p:spTree>
    <p:extLst>
      <p:ext uri="{BB962C8B-B14F-4D97-AF65-F5344CB8AC3E}">
        <p14:creationId xmlns:p14="http://schemas.microsoft.com/office/powerpoint/2010/main" val="309613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er las imágenes de origen">
            <a:extLst>
              <a:ext uri="{FF2B5EF4-FFF2-40B4-BE49-F238E27FC236}">
                <a16:creationId xmlns:a16="http://schemas.microsoft.com/office/drawing/2014/main" id="{14032E2B-29ED-442C-8444-B3B1BC95B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B4E0C92-5ACB-426E-A423-858AFECDF84B}"/>
              </a:ext>
            </a:extLst>
          </p:cNvPr>
          <p:cNvSpPr txBox="1"/>
          <p:nvPr/>
        </p:nvSpPr>
        <p:spPr>
          <a:xfrm>
            <a:off x="4748981" y="2197510"/>
            <a:ext cx="2920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88FC70-D783-4E26-B18E-0A583AFB59E0}"/>
              </a:ext>
            </a:extLst>
          </p:cNvPr>
          <p:cNvSpPr txBox="1"/>
          <p:nvPr/>
        </p:nvSpPr>
        <p:spPr>
          <a:xfrm>
            <a:off x="4262751" y="1661655"/>
            <a:ext cx="4097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EB9FF4-A1BA-425E-821C-85B768041DB3}"/>
              </a:ext>
            </a:extLst>
          </p:cNvPr>
          <p:cNvSpPr txBox="1"/>
          <p:nvPr/>
        </p:nvSpPr>
        <p:spPr>
          <a:xfrm>
            <a:off x="4005943" y="391886"/>
            <a:ext cx="330925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APOMIXIS</a:t>
            </a:r>
          </a:p>
        </p:txBody>
      </p:sp>
    </p:spTree>
    <p:extLst>
      <p:ext uri="{BB962C8B-B14F-4D97-AF65-F5344CB8AC3E}">
        <p14:creationId xmlns:p14="http://schemas.microsoft.com/office/powerpoint/2010/main" val="320629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8C2158E-1EA5-44BE-8CEA-EBC383593ECA}"/>
              </a:ext>
            </a:extLst>
          </p:cNvPr>
          <p:cNvSpPr txBox="1"/>
          <p:nvPr/>
        </p:nvSpPr>
        <p:spPr>
          <a:xfrm>
            <a:off x="566057" y="879678"/>
            <a:ext cx="1082765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ESQUEJES O ESTACAS</a:t>
            </a:r>
          </a:p>
          <a:p>
            <a:pPr algn="l"/>
            <a:r>
              <a:rPr lang="es-E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Tallo, rama o retoño de una planta que se injerta en otra o se introduce en la tierra para reproducir o multiplicar la planta.</a:t>
            </a:r>
          </a:p>
          <a:p>
            <a:pPr algn="l"/>
            <a:r>
              <a:rPr lang="es-ES" dirty="0" err="1">
                <a:solidFill>
                  <a:srgbClr val="111111"/>
                </a:solidFill>
                <a:latin typeface="Roboto" panose="02000000000000000000" pitchFamily="2" charset="0"/>
              </a:rPr>
              <a:t>Ejm</a:t>
            </a:r>
            <a:r>
              <a:rPr lang="es-ES" dirty="0">
                <a:solidFill>
                  <a:srgbClr val="111111"/>
                </a:solidFill>
                <a:latin typeface="Roboto" panose="02000000000000000000" pitchFamily="2" charset="0"/>
              </a:rPr>
              <a:t>: </a:t>
            </a:r>
            <a:r>
              <a:rPr lang="es-ES" b="0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"las hortensias se multiplican por esquejes cortados de la planta madre"</a:t>
            </a:r>
            <a:endParaRPr lang="es-ES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D6451BA8-4CDA-4682-AF11-FD3BD2DD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82" y="2237469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CABB3F-4B9B-4BDE-B139-3615174199F6}"/>
              </a:ext>
            </a:extLst>
          </p:cNvPr>
          <p:cNvSpPr txBox="1"/>
          <p:nvPr/>
        </p:nvSpPr>
        <p:spPr>
          <a:xfrm>
            <a:off x="566057" y="174171"/>
            <a:ext cx="25109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ARTIFICIALES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63692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r las imágenes de origen">
            <a:extLst>
              <a:ext uri="{FF2B5EF4-FFF2-40B4-BE49-F238E27FC236}">
                <a16:creationId xmlns:a16="http://schemas.microsoft.com/office/drawing/2014/main" id="{D99570FA-E219-43FA-A4FE-AEE9C765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64" y="117987"/>
            <a:ext cx="5597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reproducción por INJERTO ejemplos">
            <a:extLst>
              <a:ext uri="{FF2B5EF4-FFF2-40B4-BE49-F238E27FC236}">
                <a16:creationId xmlns:a16="http://schemas.microsoft.com/office/drawing/2014/main" id="{FF9B6BDC-B79F-49F4-BEF2-2A5DB198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51" y="4759734"/>
            <a:ext cx="3048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 las imágenes de origen">
            <a:extLst>
              <a:ext uri="{FF2B5EF4-FFF2-40B4-BE49-F238E27FC236}">
                <a16:creationId xmlns:a16="http://schemas.microsoft.com/office/drawing/2014/main" id="{079D1BE6-E719-46D1-B186-00FF44CE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1" y="2206265"/>
            <a:ext cx="1901068" cy="20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1227DC-7AD3-4B28-AD38-BFB76229CCD3}"/>
              </a:ext>
            </a:extLst>
          </p:cNvPr>
          <p:cNvSpPr txBox="1"/>
          <p:nvPr/>
        </p:nvSpPr>
        <p:spPr>
          <a:xfrm>
            <a:off x="1460090" y="530942"/>
            <a:ext cx="275794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INJERTO</a:t>
            </a:r>
          </a:p>
        </p:txBody>
      </p:sp>
    </p:spTree>
    <p:extLst>
      <p:ext uri="{BB962C8B-B14F-4D97-AF65-F5344CB8AC3E}">
        <p14:creationId xmlns:p14="http://schemas.microsoft.com/office/powerpoint/2010/main" val="423011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45FB442B-675A-42B9-A24D-AD32C4FA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3" y="202960"/>
            <a:ext cx="10810567" cy="63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 las imágenes de origen">
            <a:extLst>
              <a:ext uri="{FF2B5EF4-FFF2-40B4-BE49-F238E27FC236}">
                <a16:creationId xmlns:a16="http://schemas.microsoft.com/office/drawing/2014/main" id="{4E58E9FE-E55E-4945-8A45-56BAE454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1" y="235974"/>
            <a:ext cx="8337755" cy="62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A6221CC-306B-48A9-AF10-B5A10D6541CF}"/>
              </a:ext>
            </a:extLst>
          </p:cNvPr>
          <p:cNvSpPr txBox="1"/>
          <p:nvPr/>
        </p:nvSpPr>
        <p:spPr>
          <a:xfrm>
            <a:off x="788688" y="2900967"/>
            <a:ext cx="152891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129832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r las imágenes de origen">
            <a:extLst>
              <a:ext uri="{FF2B5EF4-FFF2-40B4-BE49-F238E27FC236}">
                <a16:creationId xmlns:a16="http://schemas.microsoft.com/office/drawing/2014/main" id="{09AED803-446C-4230-A735-48071E54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2" y="485110"/>
            <a:ext cx="11356258" cy="4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r las imágenes de origen">
            <a:extLst>
              <a:ext uri="{FF2B5EF4-FFF2-40B4-BE49-F238E27FC236}">
                <a16:creationId xmlns:a16="http://schemas.microsoft.com/office/drawing/2014/main" id="{B933E492-C2D0-4F3F-BF9D-8E9E425A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0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er las imágenes de origen">
            <a:extLst>
              <a:ext uri="{FF2B5EF4-FFF2-40B4-BE49-F238E27FC236}">
                <a16:creationId xmlns:a16="http://schemas.microsoft.com/office/drawing/2014/main" id="{83047019-0C8F-402A-A591-A375E19F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" y="132735"/>
            <a:ext cx="11272684" cy="67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7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125A250-6AAE-4014-A49C-C96DC340810E}"/>
              </a:ext>
            </a:extLst>
          </p:cNvPr>
          <p:cNvSpPr txBox="1"/>
          <p:nvPr/>
        </p:nvSpPr>
        <p:spPr>
          <a:xfrm>
            <a:off x="581800" y="1632932"/>
            <a:ext cx="45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¿Qué es la multiplicación vegetativa?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84EF0F-F5D7-48F7-926A-1138D3B2CEAA}"/>
              </a:ext>
            </a:extLst>
          </p:cNvPr>
          <p:cNvSpPr txBox="1"/>
          <p:nvPr/>
        </p:nvSpPr>
        <p:spPr>
          <a:xfrm>
            <a:off x="4383314" y="314325"/>
            <a:ext cx="316411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MULTIPLICACIÓN VEGETATIVA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97CBE3-1079-483C-902F-B6904EDC7701}"/>
              </a:ext>
            </a:extLst>
          </p:cNvPr>
          <p:cNvSpPr txBox="1"/>
          <p:nvPr/>
        </p:nvSpPr>
        <p:spPr>
          <a:xfrm>
            <a:off x="142333" y="2946680"/>
            <a:ext cx="60960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Es la producción de un nuevo organismo desde un 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fragmento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del propio organismo, que pueden ser partes de tallo y hojas (unidad reproductora). Tomando como referencia los principios de la 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mitosis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y la 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totipotencia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de la célula vegetal se sustentó la 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multiplicación vegetativa artificia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l</a:t>
            </a:r>
            <a:endParaRPr lang="es-MX" dirty="0"/>
          </a:p>
        </p:txBody>
      </p:sp>
      <p:pic>
        <p:nvPicPr>
          <p:cNvPr id="6146" name="Picture 2" descr="Resultado de imagen de reproducciópn asexual en plantas">
            <a:extLst>
              <a:ext uri="{FF2B5EF4-FFF2-40B4-BE49-F238E27FC236}">
                <a16:creationId xmlns:a16="http://schemas.microsoft.com/office/drawing/2014/main" id="{BEB18AC3-C70F-47DD-A60D-70B7E7B2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27" y="2002264"/>
            <a:ext cx="5783073" cy="36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0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97273A7-4372-40BE-A86F-2936E9830554}"/>
              </a:ext>
            </a:extLst>
          </p:cNvPr>
          <p:cNvSpPr txBox="1"/>
          <p:nvPr/>
        </p:nvSpPr>
        <p:spPr>
          <a:xfrm>
            <a:off x="566057" y="1954243"/>
            <a:ext cx="11059886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Se 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conservan y propagan características deseables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(alta productividad, supone una mejor calidad, tolerancia a insectos, resistencia a enfermedades, acomodación a estrés hídrico, etc.).</a:t>
            </a:r>
          </a:p>
          <a:p>
            <a:pPr algn="l"/>
            <a:endParaRPr lang="es-E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Al ser individuos clonados (idénticos) su uniformidad es un beneficio en el empleo de un cultivo.</a:t>
            </a:r>
          </a:p>
          <a:p>
            <a:pPr algn="l"/>
            <a:endParaRPr lang="es-E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Se puede 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reducir la etapa vegetativa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, por lo que las plantas pueden introducirse de forma más veloz a la etapa reproductiva que es lo que conocemos como fructificación.</a:t>
            </a:r>
          </a:p>
          <a:p>
            <a:pPr algn="l"/>
            <a:endParaRPr lang="es-E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Se pueden asegurar genotipos y complejos genéticos en bancos clonales.</a:t>
            </a:r>
          </a:p>
          <a:p>
            <a:pPr algn="l"/>
            <a:endParaRPr lang="es-E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Se pueden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 conservar genotipos superiores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que determinan características genéticas favorables (resistencia a plagas y/o enfermedades, crecimiento, tolerancia a condiciones extremas de humedad, etc.).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C7241F-5089-4D5F-8FDA-2F0A403363ED}"/>
              </a:ext>
            </a:extLst>
          </p:cNvPr>
          <p:cNvSpPr txBox="1"/>
          <p:nvPr/>
        </p:nvSpPr>
        <p:spPr>
          <a:xfrm>
            <a:off x="3106056" y="566057"/>
            <a:ext cx="622662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VENTAJAS DE LA MULTIPLICACIÓN VEGETATIVA</a:t>
            </a:r>
          </a:p>
        </p:txBody>
      </p:sp>
    </p:spTree>
    <p:extLst>
      <p:ext uri="{BB962C8B-B14F-4D97-AF65-F5344CB8AC3E}">
        <p14:creationId xmlns:p14="http://schemas.microsoft.com/office/powerpoint/2010/main" val="252464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6452B6F-9A6F-4855-B704-30BD9ED34E4A}"/>
              </a:ext>
            </a:extLst>
          </p:cNvPr>
          <p:cNvSpPr txBox="1"/>
          <p:nvPr/>
        </p:nvSpPr>
        <p:spPr>
          <a:xfrm>
            <a:off x="696685" y="2427851"/>
            <a:ext cx="11059887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Los métodos de propagación pueden ser clasificados como naturales, según si se trata de estructuras propias de las plantas que le permiten reproducirse:</a:t>
            </a:r>
          </a:p>
          <a:p>
            <a:pPr algn="l"/>
            <a:endParaRPr lang="es-E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es-ES" dirty="0">
                <a:solidFill>
                  <a:srgbClr val="333333"/>
                </a:solidFill>
                <a:latin typeface="Helvetica Neue"/>
              </a:rPr>
              <a:t>1.- 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asexualmente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(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bulbos, tubérculos, rizomas, estolones, hijuelos, </a:t>
            </a:r>
            <a:r>
              <a:rPr lang="es-ES" b="1" i="0" dirty="0" err="1">
                <a:solidFill>
                  <a:srgbClr val="333333"/>
                </a:solidFill>
                <a:effectLst/>
                <a:latin typeface="Helvetica Neue"/>
              </a:rPr>
              <a:t>apomixis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pPr algn="l"/>
            <a:endParaRPr lang="es-E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2.-  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artificiales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 si son producidas por el hombre (</a:t>
            </a:r>
            <a:r>
              <a:rPr lang="es-ES" b="1" i="0" dirty="0">
                <a:solidFill>
                  <a:srgbClr val="333333"/>
                </a:solidFill>
                <a:effectLst/>
                <a:latin typeface="Helvetica Neue"/>
              </a:rPr>
              <a:t>estaca, esqueje, injerto, acodo y cultivo in vitro</a:t>
            </a:r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9D9619-5C89-4177-936D-84F739DCA7D6}"/>
              </a:ext>
            </a:extLst>
          </p:cNvPr>
          <p:cNvSpPr txBox="1"/>
          <p:nvPr/>
        </p:nvSpPr>
        <p:spPr>
          <a:xfrm>
            <a:off x="3048000" y="707962"/>
            <a:ext cx="6096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i="0" dirty="0">
                <a:solidFill>
                  <a:srgbClr val="333333"/>
                </a:solidFill>
                <a:effectLst/>
                <a:latin typeface="Helvetica Neue"/>
              </a:rPr>
              <a:t>¿Qué clasificación de Multiplicación vegetativa existe?</a:t>
            </a:r>
          </a:p>
        </p:txBody>
      </p:sp>
    </p:spTree>
    <p:extLst>
      <p:ext uri="{BB962C8B-B14F-4D97-AF65-F5344CB8AC3E}">
        <p14:creationId xmlns:p14="http://schemas.microsoft.com/office/powerpoint/2010/main" val="38233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5FED6AB6-FA0D-4627-A1F6-11B01D62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1" y="870147"/>
            <a:ext cx="11358561" cy="56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B23171-6BA5-41BB-A9BB-3E6699947212}"/>
              </a:ext>
            </a:extLst>
          </p:cNvPr>
          <p:cNvSpPr txBox="1"/>
          <p:nvPr/>
        </p:nvSpPr>
        <p:spPr>
          <a:xfrm>
            <a:off x="929148" y="191729"/>
            <a:ext cx="262521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NATURALES</a:t>
            </a:r>
          </a:p>
        </p:txBody>
      </p:sp>
    </p:spTree>
    <p:extLst>
      <p:ext uri="{BB962C8B-B14F-4D97-AF65-F5344CB8AC3E}">
        <p14:creationId xmlns:p14="http://schemas.microsoft.com/office/powerpoint/2010/main" val="218505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r las imágenes de origen">
            <a:extLst>
              <a:ext uri="{FF2B5EF4-FFF2-40B4-BE49-F238E27FC236}">
                <a16:creationId xmlns:a16="http://schemas.microsoft.com/office/drawing/2014/main" id="{E8D63E6C-D244-42EC-9EE5-70D4CCC1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77" y="2693988"/>
            <a:ext cx="6337905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 las imágenes de origen">
            <a:extLst>
              <a:ext uri="{FF2B5EF4-FFF2-40B4-BE49-F238E27FC236}">
                <a16:creationId xmlns:a16="http://schemas.microsoft.com/office/drawing/2014/main" id="{3C767931-3F5A-44B3-9077-54954116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" y="243582"/>
            <a:ext cx="5055491" cy="35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0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r las imágenes de origen">
            <a:extLst>
              <a:ext uri="{FF2B5EF4-FFF2-40B4-BE49-F238E27FC236}">
                <a16:creationId xmlns:a16="http://schemas.microsoft.com/office/drawing/2014/main" id="{473D1AA9-D4B8-4EE3-BE3E-F0887AC9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69" y="419100"/>
            <a:ext cx="802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E70933-A11E-4D42-B536-85D28AE0C530}"/>
              </a:ext>
            </a:extLst>
          </p:cNvPr>
          <p:cNvSpPr txBox="1"/>
          <p:nvPr/>
        </p:nvSpPr>
        <p:spPr>
          <a:xfrm>
            <a:off x="8701548" y="3023419"/>
            <a:ext cx="91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LIRIO</a:t>
            </a:r>
          </a:p>
        </p:txBody>
      </p:sp>
    </p:spTree>
    <p:extLst>
      <p:ext uri="{BB962C8B-B14F-4D97-AF65-F5344CB8AC3E}">
        <p14:creationId xmlns:p14="http://schemas.microsoft.com/office/powerpoint/2010/main" val="296628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 las imágenes de origen">
            <a:extLst>
              <a:ext uri="{FF2B5EF4-FFF2-40B4-BE49-F238E27FC236}">
                <a16:creationId xmlns:a16="http://schemas.microsoft.com/office/drawing/2014/main" id="{88706CEC-C9CD-4324-9027-EBD2B59B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4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er las imágenes de origen">
            <a:extLst>
              <a:ext uri="{FF2B5EF4-FFF2-40B4-BE49-F238E27FC236}">
                <a16:creationId xmlns:a16="http://schemas.microsoft.com/office/drawing/2014/main" id="{6FDDF38E-6B48-49BA-93CE-87057F94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032248"/>
            <a:ext cx="6410084" cy="48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Ver las imágenes de origen">
            <a:extLst>
              <a:ext uri="{FF2B5EF4-FFF2-40B4-BE49-F238E27FC236}">
                <a16:creationId xmlns:a16="http://schemas.microsoft.com/office/drawing/2014/main" id="{5AFFDCB9-F465-4269-A6D1-1556FF8E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2910" y="643467"/>
            <a:ext cx="3300870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Ver las imágenes de origen">
            <a:extLst>
              <a:ext uri="{FF2B5EF4-FFF2-40B4-BE49-F238E27FC236}">
                <a16:creationId xmlns:a16="http://schemas.microsoft.com/office/drawing/2014/main" id="{F9870BA6-B1A7-44D5-8F98-DA7B27AC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5873" y="3899806"/>
            <a:ext cx="3854945" cy="21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24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308</Words>
  <Application>Microsoft Office PowerPoint</Application>
  <PresentationFormat>Panorámica</PresentationFormat>
  <Paragraphs>29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Guadalupe Lara Lopez</dc:creator>
  <cp:lastModifiedBy>Maria Guadalupe Lara Lopez</cp:lastModifiedBy>
  <cp:revision>9</cp:revision>
  <dcterms:created xsi:type="dcterms:W3CDTF">2022-04-19T16:53:10Z</dcterms:created>
  <dcterms:modified xsi:type="dcterms:W3CDTF">2022-04-19T19:17:18Z</dcterms:modified>
</cp:coreProperties>
</file>