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5/7/2021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5/7/2021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5/7/2021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5/7/2021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5/7/2021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5/7/2021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es-MX" sz="3200" dirty="0" smtClean="0"/>
              <a:t>L2 HACIA UNA CULTURA DE LA INCLUSIÓN Y LA INTERCULTURALIDAD</a:t>
            </a:r>
            <a:endParaRPr lang="es-MX" sz="3200" dirty="0"/>
          </a:p>
        </p:txBody>
      </p:sp>
      <p:pic>
        <p:nvPicPr>
          <p:cNvPr id="4" name="Imagen 3"/>
          <p:cNvPicPr>
            <a:picLocks noChangeAspect="1"/>
          </p:cNvPicPr>
          <p:nvPr/>
        </p:nvPicPr>
        <p:blipFill rotWithShape="1">
          <a:blip r:embed="rId2"/>
          <a:srcRect l="18626" t="30240" r="15634" b="19182"/>
          <a:stretch/>
        </p:blipFill>
        <p:spPr>
          <a:xfrm>
            <a:off x="3631841" y="489397"/>
            <a:ext cx="5190186" cy="2434108"/>
          </a:xfrm>
          <a:prstGeom prst="rect">
            <a:avLst/>
          </a:prstGeom>
        </p:spPr>
      </p:pic>
    </p:spTree>
    <p:extLst>
      <p:ext uri="{BB962C8B-B14F-4D97-AF65-F5344CB8AC3E}">
        <p14:creationId xmlns:p14="http://schemas.microsoft.com/office/powerpoint/2010/main" val="1861004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contenido 6"/>
          <p:cNvPicPr>
            <a:picLocks noGrp="1" noChangeAspect="1"/>
          </p:cNvPicPr>
          <p:nvPr>
            <p:ph idx="1"/>
          </p:nvPr>
        </p:nvPicPr>
        <p:blipFill>
          <a:blip r:embed="rId2"/>
          <a:stretch>
            <a:fillRect/>
          </a:stretch>
        </p:blipFill>
        <p:spPr>
          <a:xfrm>
            <a:off x="1764406" y="824248"/>
            <a:ext cx="3716651" cy="3013656"/>
          </a:xfrm>
          <a:prstGeom prst="rect">
            <a:avLst/>
          </a:prstGeom>
        </p:spPr>
      </p:pic>
      <p:pic>
        <p:nvPicPr>
          <p:cNvPr id="8" name="Imagen 7"/>
          <p:cNvPicPr>
            <a:picLocks noChangeAspect="1"/>
          </p:cNvPicPr>
          <p:nvPr/>
        </p:nvPicPr>
        <p:blipFill>
          <a:blip r:embed="rId3"/>
          <a:stretch>
            <a:fillRect/>
          </a:stretch>
        </p:blipFill>
        <p:spPr>
          <a:xfrm>
            <a:off x="6890197" y="2781838"/>
            <a:ext cx="3717970" cy="3450666"/>
          </a:xfrm>
          <a:prstGeom prst="rect">
            <a:avLst/>
          </a:prstGeom>
        </p:spPr>
      </p:pic>
    </p:spTree>
    <p:extLst>
      <p:ext uri="{BB962C8B-B14F-4D97-AF65-F5344CB8AC3E}">
        <p14:creationId xmlns:p14="http://schemas.microsoft.com/office/powerpoint/2010/main" val="168764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911687" cy="805445"/>
          </a:xfrm>
        </p:spPr>
        <p:txBody>
          <a:bodyPr/>
          <a:lstStyle/>
          <a:p>
            <a:pPr algn="ctr"/>
            <a:r>
              <a:rPr lang="es-MX" dirty="0" smtClean="0"/>
              <a:t>INCLUSIÓN SOCIAL</a:t>
            </a:r>
            <a:endParaRPr lang="es-MX" dirty="0"/>
          </a:p>
        </p:txBody>
      </p:sp>
      <p:sp>
        <p:nvSpPr>
          <p:cNvPr id="3" name="Marcador de contenido 2"/>
          <p:cNvSpPr>
            <a:spLocks noGrp="1"/>
          </p:cNvSpPr>
          <p:nvPr>
            <p:ph idx="1"/>
          </p:nvPr>
        </p:nvSpPr>
        <p:spPr>
          <a:xfrm>
            <a:off x="2589212" y="1275009"/>
            <a:ext cx="8915400" cy="5254580"/>
          </a:xfrm>
        </p:spPr>
        <p:txBody>
          <a:bodyPr/>
          <a:lstStyle/>
          <a:p>
            <a:pPr marL="0" indent="0">
              <a:buNone/>
            </a:pPr>
            <a:r>
              <a:rPr lang="es-MX" dirty="0"/>
              <a:t>Para las personas que se trasladan en silla de ruedas, la ciudad no es un espacio en el que puedan realizar sus actividades con la facilidad de que disfruta el resto de los habitantes. Un espacio plenamente humano, solidario y amable —más rampas y elevadores, mayor duración del siga en los semáforos, por ejemplo— las haría más libres, las incluiría en el derecho al disfrute de la </a:t>
            </a:r>
            <a:r>
              <a:rPr lang="es-MX" dirty="0" smtClean="0"/>
              <a:t>ciudad.</a:t>
            </a:r>
          </a:p>
          <a:p>
            <a:endParaRPr lang="es-MX" dirty="0"/>
          </a:p>
          <a:p>
            <a:r>
              <a:rPr lang="es-MX" dirty="0"/>
              <a:t>En eso consiste la inclusión social: en tomar las medidas conducentes </a:t>
            </a:r>
            <a:r>
              <a:rPr lang="es-MX" dirty="0" smtClean="0"/>
              <a:t>para </a:t>
            </a:r>
            <a:r>
              <a:rPr lang="es-MX" dirty="0"/>
              <a:t>que todas las personas puedan disfrutar de las condiciones de vida que les otorgan las leyes y a las que tienen pleno </a:t>
            </a:r>
            <a:r>
              <a:rPr lang="es-MX" dirty="0" smtClean="0"/>
              <a:t>derecho.</a:t>
            </a:r>
          </a:p>
          <a:p>
            <a:endParaRPr lang="es-MX" dirty="0"/>
          </a:p>
          <a:p>
            <a:r>
              <a:rPr lang="es-MX" dirty="0"/>
              <a:t>Por tanto, este tipo de inclusión consiste en superar las desigualdades en todos los ámbitos de los derechos y, por ello, supone equidad.</a:t>
            </a:r>
            <a:endParaRPr lang="es-MX" dirty="0" smtClean="0"/>
          </a:p>
          <a:p>
            <a:endParaRPr lang="es-MX" dirty="0"/>
          </a:p>
        </p:txBody>
      </p:sp>
    </p:spTree>
    <p:extLst>
      <p:ext uri="{BB962C8B-B14F-4D97-AF65-F5344CB8AC3E}">
        <p14:creationId xmlns:p14="http://schemas.microsoft.com/office/powerpoint/2010/main" val="3803387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16676" y="624110"/>
            <a:ext cx="10775323" cy="676656"/>
          </a:xfrm>
        </p:spPr>
        <p:txBody>
          <a:bodyPr>
            <a:normAutofit/>
          </a:bodyPr>
          <a:lstStyle/>
          <a:p>
            <a:r>
              <a:rPr lang="es-MX" sz="2800" dirty="0" smtClean="0"/>
              <a:t>¿cómo debería ser la inclusión en un ambiente escolar?</a:t>
            </a:r>
            <a:endParaRPr lang="es-MX" sz="2800" dirty="0"/>
          </a:p>
        </p:txBody>
      </p:sp>
      <p:sp>
        <p:nvSpPr>
          <p:cNvPr id="3" name="Marcador de contenido 2"/>
          <p:cNvSpPr>
            <a:spLocks noGrp="1"/>
          </p:cNvSpPr>
          <p:nvPr>
            <p:ph idx="1"/>
          </p:nvPr>
        </p:nvSpPr>
        <p:spPr>
          <a:xfrm>
            <a:off x="1094703" y="1481070"/>
            <a:ext cx="10740981" cy="5061398"/>
          </a:xfrm>
        </p:spPr>
        <p:txBody>
          <a:bodyPr/>
          <a:lstStyle/>
          <a:p>
            <a:pPr marL="0" indent="0">
              <a:buNone/>
            </a:pPr>
            <a:r>
              <a:rPr lang="es-MX" dirty="0" smtClean="0"/>
              <a:t>Todos </a:t>
            </a:r>
            <a:r>
              <a:rPr lang="es-MX" dirty="0"/>
              <a:t>los alumnos puedan ejercer su derecho a la educación , sin importar que padezcan alguna discapacidad o sean </a:t>
            </a:r>
            <a:r>
              <a:rPr lang="es-MX" dirty="0" smtClean="0"/>
              <a:t>diferentes.</a:t>
            </a:r>
          </a:p>
          <a:p>
            <a:pPr marL="0" indent="0">
              <a:buNone/>
            </a:pPr>
            <a:r>
              <a:rPr lang="es-MX" dirty="0"/>
              <a:t>Una medida de equidad para los alumnos sería incluir de manera obligatoria en las escuelas mobiliario escolar diseñado para las personas que usan con mayor habilidad las extremidades del lado izquierdo (zurdas</a:t>
            </a:r>
            <a:r>
              <a:rPr lang="es-MX" dirty="0" smtClean="0"/>
              <a:t>)</a:t>
            </a:r>
          </a:p>
          <a:p>
            <a:pPr marL="0" indent="0">
              <a:buNone/>
            </a:pPr>
            <a:r>
              <a:rPr lang="es-MX" dirty="0" smtClean="0"/>
              <a:t>Menciona otros ejemplos</a:t>
            </a:r>
            <a:endParaRPr lang="es-MX" dirty="0"/>
          </a:p>
          <a:p>
            <a:pPr marL="0" indent="0">
              <a:buNone/>
            </a:pPr>
            <a:r>
              <a:rPr lang="es-MX" dirty="0"/>
              <a:t>En el país tenemos importantes avances relacionados con la inclusión: la creación del Consejo Nacional para Prevenir la Discriminación (</a:t>
            </a:r>
            <a:r>
              <a:rPr lang="es-MX" dirty="0" err="1"/>
              <a:t>Conapred</a:t>
            </a:r>
            <a:r>
              <a:rPr lang="es-MX" dirty="0" smtClean="0"/>
              <a:t>)</a:t>
            </a:r>
          </a:p>
          <a:p>
            <a:pPr marL="0" indent="0">
              <a:buNone/>
            </a:pPr>
            <a:endParaRPr lang="es-MX" dirty="0"/>
          </a:p>
          <a:p>
            <a:pPr marL="0" indent="0">
              <a:buNone/>
            </a:pPr>
            <a:r>
              <a:rPr lang="es-MX" dirty="0"/>
              <a:t>Sin embargo, resulta necesario hacer un mayor esfuerzo y echar a andar medidas específicas adicionales que combatan la inequidad, ofrezcan protección a los ciudadanos en contra de cualquier tipo de discriminación y promuevan conductas inclusivas e interculturales</a:t>
            </a:r>
            <a:r>
              <a:rPr lang="es-MX" dirty="0" smtClean="0"/>
              <a:t>.</a:t>
            </a:r>
          </a:p>
          <a:p>
            <a:pPr marL="0" indent="0">
              <a:buNone/>
            </a:pPr>
            <a:endParaRPr lang="es-MX" dirty="0"/>
          </a:p>
        </p:txBody>
      </p:sp>
    </p:spTree>
    <p:extLst>
      <p:ext uri="{BB962C8B-B14F-4D97-AF65-F5344CB8AC3E}">
        <p14:creationId xmlns:p14="http://schemas.microsoft.com/office/powerpoint/2010/main" val="4021053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911687" cy="599383"/>
          </a:xfrm>
        </p:spPr>
        <p:txBody>
          <a:bodyPr>
            <a:normAutofit fontScale="90000"/>
          </a:bodyPr>
          <a:lstStyle/>
          <a:p>
            <a:pPr algn="ctr"/>
            <a:r>
              <a:rPr lang="es-MX" dirty="0" smtClean="0"/>
              <a:t>RESUELVE       </a:t>
            </a:r>
            <a:r>
              <a:rPr lang="es-MX" dirty="0" err="1" smtClean="0"/>
              <a:t>pág</a:t>
            </a:r>
            <a:r>
              <a:rPr lang="es-MX" dirty="0" smtClean="0"/>
              <a:t> 137</a:t>
            </a:r>
            <a:endParaRPr lang="es-MX" dirty="0"/>
          </a:p>
        </p:txBody>
      </p:sp>
      <p:sp>
        <p:nvSpPr>
          <p:cNvPr id="3" name="Marcador de contenido 2"/>
          <p:cNvSpPr>
            <a:spLocks noGrp="1"/>
          </p:cNvSpPr>
          <p:nvPr>
            <p:ph idx="1"/>
          </p:nvPr>
        </p:nvSpPr>
        <p:spPr>
          <a:xfrm>
            <a:off x="1725769" y="1390918"/>
            <a:ext cx="9778843" cy="4520304"/>
          </a:xfrm>
        </p:spPr>
        <p:txBody>
          <a:bodyPr/>
          <a:lstStyle/>
          <a:p>
            <a:pPr marL="0" indent="0">
              <a:buNone/>
            </a:pPr>
            <a:r>
              <a:rPr lang="es-MX" dirty="0" smtClean="0"/>
              <a:t>De acuerdo con la Unesco ¿a qué se refiere la interculturalidad?</a:t>
            </a:r>
          </a:p>
          <a:p>
            <a:pPr marL="0" indent="0">
              <a:buNone/>
            </a:pPr>
            <a:endParaRPr lang="es-MX" dirty="0"/>
          </a:p>
          <a:p>
            <a:pPr marL="0" indent="0">
              <a:buNone/>
            </a:pPr>
            <a:r>
              <a:rPr lang="es-MX" dirty="0" smtClean="0"/>
              <a:t>Elabora una lista de lo que implica la interculturalidad</a:t>
            </a:r>
            <a:endParaRPr lang="es-MX" dirty="0"/>
          </a:p>
        </p:txBody>
      </p:sp>
    </p:spTree>
    <p:extLst>
      <p:ext uri="{BB962C8B-B14F-4D97-AF65-F5344CB8AC3E}">
        <p14:creationId xmlns:p14="http://schemas.microsoft.com/office/powerpoint/2010/main" val="2906726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911687" cy="663777"/>
          </a:xfrm>
        </p:spPr>
        <p:txBody>
          <a:bodyPr/>
          <a:lstStyle/>
          <a:p>
            <a:pPr algn="ctr"/>
            <a:r>
              <a:rPr lang="es-MX" dirty="0" smtClean="0"/>
              <a:t>RESUELVE</a:t>
            </a:r>
            <a:endParaRPr lang="es-MX" dirty="0"/>
          </a:p>
        </p:txBody>
      </p:sp>
      <p:pic>
        <p:nvPicPr>
          <p:cNvPr id="4" name="Marcador de contenido 3"/>
          <p:cNvPicPr>
            <a:picLocks noGrp="1" noChangeAspect="1"/>
          </p:cNvPicPr>
          <p:nvPr>
            <p:ph idx="1"/>
          </p:nvPr>
        </p:nvPicPr>
        <p:blipFill rotWithShape="1">
          <a:blip r:embed="rId2"/>
          <a:srcRect l="14756" t="21994" r="15321" b="5431"/>
          <a:stretch/>
        </p:blipFill>
        <p:spPr>
          <a:xfrm>
            <a:off x="2176530" y="1596979"/>
            <a:ext cx="8409904" cy="4932609"/>
          </a:xfrm>
          <a:prstGeom prst="rect">
            <a:avLst/>
          </a:prstGeom>
        </p:spPr>
      </p:pic>
    </p:spTree>
    <p:extLst>
      <p:ext uri="{BB962C8B-B14F-4D97-AF65-F5344CB8AC3E}">
        <p14:creationId xmlns:p14="http://schemas.microsoft.com/office/powerpoint/2010/main" val="11764658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911687" cy="612262"/>
          </a:xfrm>
        </p:spPr>
        <p:txBody>
          <a:bodyPr>
            <a:normAutofit fontScale="90000"/>
          </a:bodyPr>
          <a:lstStyle/>
          <a:p>
            <a:pPr algn="ctr"/>
            <a:r>
              <a:rPr lang="es-MX" dirty="0" smtClean="0"/>
              <a:t>RESUELVE EL SIGUIENTE CRUCIGRAMA</a:t>
            </a:r>
            <a:endParaRPr lang="es-MX" dirty="0"/>
          </a:p>
        </p:txBody>
      </p:sp>
      <p:pic>
        <p:nvPicPr>
          <p:cNvPr id="4" name="Marcador de contenido 3"/>
          <p:cNvPicPr>
            <a:picLocks noGrp="1" noChangeAspect="1"/>
          </p:cNvPicPr>
          <p:nvPr>
            <p:ph idx="1"/>
          </p:nvPr>
        </p:nvPicPr>
        <p:blipFill rotWithShape="1">
          <a:blip r:embed="rId2"/>
          <a:srcRect l="13939" t="22270" r="15345" b="5125"/>
          <a:stretch/>
        </p:blipFill>
        <p:spPr>
          <a:xfrm>
            <a:off x="437882" y="1442433"/>
            <a:ext cx="6207617" cy="3940935"/>
          </a:xfrm>
          <a:prstGeom prst="rect">
            <a:avLst/>
          </a:prstGeom>
        </p:spPr>
      </p:pic>
      <p:sp>
        <p:nvSpPr>
          <p:cNvPr id="5" name="CuadroTexto 4"/>
          <p:cNvSpPr txBox="1"/>
          <p:nvPr/>
        </p:nvSpPr>
        <p:spPr>
          <a:xfrm>
            <a:off x="7383373" y="1071801"/>
            <a:ext cx="4121239" cy="5970865"/>
          </a:xfrm>
          <a:prstGeom prst="rect">
            <a:avLst/>
          </a:prstGeom>
          <a:noFill/>
        </p:spPr>
        <p:txBody>
          <a:bodyPr wrap="square" rtlCol="0">
            <a:spAutoFit/>
          </a:bodyPr>
          <a:lstStyle/>
          <a:p>
            <a:r>
              <a:rPr lang="es-MX" sz="1200" dirty="0" smtClean="0"/>
              <a:t>1 Siglas </a:t>
            </a:r>
            <a:r>
              <a:rPr lang="es-MX" sz="1200" dirty="0"/>
              <a:t>del organismo creado por el gobierno federal para prevenir la </a:t>
            </a:r>
            <a:r>
              <a:rPr lang="es-MX" sz="1200" dirty="0" smtClean="0"/>
              <a:t>discriminación.</a:t>
            </a:r>
          </a:p>
          <a:p>
            <a:endParaRPr lang="es-MX" sz="1200" dirty="0"/>
          </a:p>
          <a:p>
            <a:r>
              <a:rPr lang="es-MX" sz="1200" dirty="0" smtClean="0"/>
              <a:t>2 Son </a:t>
            </a:r>
            <a:r>
              <a:rPr lang="es-MX" sz="1200" dirty="0"/>
              <a:t>conductas, acciones y estrategias encaminadas a que las personas tengan las mismas condiciones y oportunidades. Cultura</a:t>
            </a:r>
            <a:r>
              <a:rPr lang="es-MX" sz="1200" dirty="0" smtClean="0"/>
              <a:t>...</a:t>
            </a:r>
          </a:p>
          <a:p>
            <a:endParaRPr lang="es-MX" sz="1200" dirty="0"/>
          </a:p>
          <a:p>
            <a:r>
              <a:rPr lang="es-MX" sz="1200" dirty="0" smtClean="0"/>
              <a:t>3 Acciones </a:t>
            </a:r>
            <a:r>
              <a:rPr lang="es-MX" sz="1200" dirty="0"/>
              <a:t>que conducen a la integración de las culturas sin que predomine una sobre otra. Cultura</a:t>
            </a:r>
            <a:r>
              <a:rPr lang="es-MX" sz="1200" dirty="0" smtClean="0"/>
              <a:t>...</a:t>
            </a:r>
          </a:p>
          <a:p>
            <a:endParaRPr lang="es-MX" sz="1200" dirty="0"/>
          </a:p>
          <a:p>
            <a:r>
              <a:rPr lang="es-MX" sz="1200" dirty="0" smtClean="0"/>
              <a:t>4 Trato </a:t>
            </a:r>
            <a:r>
              <a:rPr lang="es-MX" sz="1200" dirty="0"/>
              <a:t>desfavorable o de desprecio a determinada persona o grupo</a:t>
            </a:r>
            <a:r>
              <a:rPr lang="es-MX" sz="1200" dirty="0" smtClean="0"/>
              <a:t>.</a:t>
            </a:r>
          </a:p>
          <a:p>
            <a:endParaRPr lang="es-MX" sz="1200" dirty="0"/>
          </a:p>
          <a:p>
            <a:r>
              <a:rPr lang="es-MX" sz="1200" dirty="0"/>
              <a:t>5</a:t>
            </a:r>
            <a:r>
              <a:rPr lang="es-MX" sz="1200" dirty="0" smtClean="0"/>
              <a:t> Concepto</a:t>
            </a:r>
            <a:r>
              <a:rPr lang="es-MX" sz="1200" dirty="0"/>
              <a:t>. Se refiere a la multiplicidad de culturas coexistentes en un país o en el mundo</a:t>
            </a:r>
            <a:r>
              <a:rPr lang="es-MX" sz="1200" dirty="0" smtClean="0"/>
              <a:t>.</a:t>
            </a:r>
          </a:p>
          <a:p>
            <a:endParaRPr lang="es-MX" sz="1200" dirty="0"/>
          </a:p>
          <a:p>
            <a:r>
              <a:rPr lang="es-MX" sz="1200" dirty="0"/>
              <a:t>6</a:t>
            </a:r>
            <a:r>
              <a:rPr lang="es-MX" sz="1200" dirty="0" smtClean="0"/>
              <a:t> Concepto</a:t>
            </a:r>
            <a:r>
              <a:rPr lang="es-MX" sz="1200" dirty="0"/>
              <a:t>. Tomar la medidas conducentes para que todas las personas disfruten de las condiciones de vida establecidas por sus derechos. Es decir, que todas las personas tengan las mismas condiciones y oportunidades</a:t>
            </a:r>
            <a:r>
              <a:rPr lang="es-MX" sz="1200" dirty="0" smtClean="0"/>
              <a:t>.</a:t>
            </a:r>
          </a:p>
          <a:p>
            <a:endParaRPr lang="es-MX" sz="1200" dirty="0"/>
          </a:p>
          <a:p>
            <a:r>
              <a:rPr lang="es-MX" sz="1200" dirty="0" smtClean="0"/>
              <a:t>7 Concepto</a:t>
            </a:r>
            <a:r>
              <a:rPr lang="es-MX" sz="1200" dirty="0"/>
              <a:t>. Se refiere a la construcción de relaciones equitativas a través de la relación, comunicación, aprendizaje y respeto entre las personas y grupos. Aprender a vivir juntos</a:t>
            </a:r>
            <a:r>
              <a:rPr lang="es-MX" sz="1200" dirty="0" smtClean="0"/>
              <a:t>.</a:t>
            </a:r>
          </a:p>
          <a:p>
            <a:endParaRPr lang="es-MX" sz="1200" dirty="0"/>
          </a:p>
          <a:p>
            <a:r>
              <a:rPr lang="es-MX" sz="1200" dirty="0" smtClean="0"/>
              <a:t>8 Dos </a:t>
            </a:r>
            <a:r>
              <a:rPr lang="es-MX" sz="1200" dirty="0"/>
              <a:t>palabras. Lo contrario a trato discriminatorio. Tratar a las otras personas sin establecer diferencia, evitando obstáculos que limiten su desarrollo y el ejercicio de sus derechos humanos.</a:t>
            </a:r>
          </a:p>
          <a:p>
            <a:r>
              <a:rPr lang="es-MX" sz="1000" dirty="0"/>
              <a:t> </a:t>
            </a:r>
          </a:p>
        </p:txBody>
      </p:sp>
    </p:spTree>
    <p:extLst>
      <p:ext uri="{BB962C8B-B14F-4D97-AF65-F5344CB8AC3E}">
        <p14:creationId xmlns:p14="http://schemas.microsoft.com/office/powerpoint/2010/main" val="27031552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89212" y="489397"/>
            <a:ext cx="8915400" cy="5421825"/>
          </a:xfrm>
        </p:spPr>
        <p:txBody>
          <a:bodyPr>
            <a:normAutofit fontScale="85000" lnSpcReduction="10000"/>
          </a:bodyPr>
          <a:lstStyle/>
          <a:p>
            <a:r>
              <a:rPr lang="es-MX" dirty="0"/>
              <a:t>La Asamblea General de la </a:t>
            </a:r>
            <a:r>
              <a:rPr lang="es-MX" dirty="0" smtClean="0"/>
              <a:t>ONU </a:t>
            </a:r>
            <a:r>
              <a:rPr lang="es-MX" dirty="0"/>
              <a:t>adoptó la Agenda 2030 para el Desarrollo Sostenible. Los Estados miembros señalaron que están resueltos, de aquí a 2030, “a combatir las desigualdades dentro de los países y entre ellos, a construir sociedades pacíficas, justas e inclusivas, a proteger los derechos humanos y promover la igualdad entre los géneros y el empoderamiento de las mujeres y las niñas. Lo que significa que se comprometen a promover y defender un trato igualitario y a construir sociedades incluyentes desde una perspectiva intercultural que rechace la </a:t>
            </a:r>
            <a:r>
              <a:rPr lang="es-MX" dirty="0" smtClean="0"/>
              <a:t>discriminación.</a:t>
            </a:r>
          </a:p>
          <a:p>
            <a:r>
              <a:rPr lang="es-MX" dirty="0"/>
              <a:t>1. Erradicar el hambre y lograr la seguridad alimentaria.</a:t>
            </a:r>
          </a:p>
          <a:p>
            <a:endParaRPr lang="es-MX" dirty="0"/>
          </a:p>
          <a:p>
            <a:r>
              <a:rPr lang="es-MX" dirty="0"/>
              <a:t>2. Garantizar una vida sana y una educación de calidad.</a:t>
            </a:r>
          </a:p>
          <a:p>
            <a:endParaRPr lang="es-MX" dirty="0"/>
          </a:p>
          <a:p>
            <a:r>
              <a:rPr lang="es-MX" dirty="0"/>
              <a:t>3. Lograr la igualdad de género.</a:t>
            </a:r>
          </a:p>
          <a:p>
            <a:endParaRPr lang="es-MX" dirty="0"/>
          </a:p>
          <a:p>
            <a:r>
              <a:rPr lang="es-MX" dirty="0"/>
              <a:t>4. Asegurar el acceso al agua y la energía.</a:t>
            </a:r>
          </a:p>
          <a:p>
            <a:endParaRPr lang="es-MX" dirty="0"/>
          </a:p>
          <a:p>
            <a:r>
              <a:rPr lang="es-MX" dirty="0"/>
              <a:t>5. Promover el crecimiento económico sostenido.</a:t>
            </a:r>
          </a:p>
          <a:p>
            <a:endParaRPr lang="es-MX" dirty="0"/>
          </a:p>
          <a:p>
            <a:r>
              <a:rPr lang="es-MX" dirty="0"/>
              <a:t>6. Promover la paz y facilitar el acceso a la justicia.</a:t>
            </a:r>
            <a:endParaRPr lang="es-MX" dirty="0" smtClean="0"/>
          </a:p>
          <a:p>
            <a:endParaRPr lang="es-MX" dirty="0"/>
          </a:p>
        </p:txBody>
      </p:sp>
      <p:pic>
        <p:nvPicPr>
          <p:cNvPr id="4" name="Imagen 3"/>
          <p:cNvPicPr>
            <a:picLocks noChangeAspect="1"/>
          </p:cNvPicPr>
          <p:nvPr/>
        </p:nvPicPr>
        <p:blipFill>
          <a:blip r:embed="rId2"/>
          <a:stretch>
            <a:fillRect/>
          </a:stretch>
        </p:blipFill>
        <p:spPr>
          <a:xfrm>
            <a:off x="9156879" y="3657599"/>
            <a:ext cx="1797966" cy="1468011"/>
          </a:xfrm>
          <a:prstGeom prst="rect">
            <a:avLst/>
          </a:prstGeom>
        </p:spPr>
      </p:pic>
    </p:spTree>
    <p:extLst>
      <p:ext uri="{BB962C8B-B14F-4D97-AF65-F5344CB8AC3E}">
        <p14:creationId xmlns:p14="http://schemas.microsoft.com/office/powerpoint/2010/main" val="3737876801"/>
      </p:ext>
    </p:extLst>
  </p:cSld>
  <p:clrMapOvr>
    <a:masterClrMapping/>
  </p:clrMapOvr>
</p:sld>
</file>

<file path=ppt/theme/theme1.xml><?xml version="1.0" encoding="utf-8"?>
<a:theme xmlns:a="http://schemas.openxmlformats.org/drawingml/2006/main" name="Espiral">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Wisp</Template>
  <TotalTime>180</TotalTime>
  <Words>667</Words>
  <Application>Microsoft Office PowerPoint</Application>
  <PresentationFormat>Panorámica</PresentationFormat>
  <Paragraphs>48</Paragraphs>
  <Slides>8</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8</vt:i4>
      </vt:variant>
    </vt:vector>
  </HeadingPairs>
  <TitlesOfParts>
    <vt:vector size="12" baseType="lpstr">
      <vt:lpstr>Arial</vt:lpstr>
      <vt:lpstr>Century Gothic</vt:lpstr>
      <vt:lpstr>Wingdings 3</vt:lpstr>
      <vt:lpstr>Espiral</vt:lpstr>
      <vt:lpstr>L2 HACIA UNA CULTURA DE LA INCLUSIÓN Y LA INTERCULTURALIDAD</vt:lpstr>
      <vt:lpstr>Presentación de PowerPoint</vt:lpstr>
      <vt:lpstr>INCLUSIÓN SOCIAL</vt:lpstr>
      <vt:lpstr>¿cómo debería ser la inclusión en un ambiente escolar?</vt:lpstr>
      <vt:lpstr>RESUELVE       pág 137</vt:lpstr>
      <vt:lpstr>RESUELVE</vt:lpstr>
      <vt:lpstr>RESUELVE EL SIGUIENTE CRUCIGRAMA</vt:lpstr>
      <vt:lpstr>Presentación de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Equipo</dc:creator>
  <cp:lastModifiedBy>Equipo</cp:lastModifiedBy>
  <cp:revision>9</cp:revision>
  <dcterms:created xsi:type="dcterms:W3CDTF">2021-05-07T19:43:24Z</dcterms:created>
  <dcterms:modified xsi:type="dcterms:W3CDTF">2021-05-07T22:44:19Z</dcterms:modified>
</cp:coreProperties>
</file>