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0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7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27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5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9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3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1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2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8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0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4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3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9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266442"/>
            <a:ext cx="9448800" cy="1825096"/>
          </a:xfrm>
        </p:spPr>
        <p:txBody>
          <a:bodyPr>
            <a:normAutofit/>
          </a:bodyPr>
          <a:lstStyle/>
          <a:p>
            <a:r>
              <a:rPr lang="es-MX" dirty="0" smtClean="0"/>
              <a:t>S 11 </a:t>
            </a:r>
            <a:r>
              <a:rPr lang="es-MX" sz="4000" dirty="0" smtClean="0"/>
              <a:t>LA MEDIACIÓN COMO RECURSO CONTRA LA VIOLENCIA</a:t>
            </a:r>
            <a:endParaRPr lang="es-MX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78850"/>
            <a:ext cx="9448800" cy="685800"/>
          </a:xfrm>
        </p:spPr>
        <p:txBody>
          <a:bodyPr>
            <a:normAutofit fontScale="85000" lnSpcReduction="20000"/>
          </a:bodyPr>
          <a:lstStyle/>
          <a:p>
            <a:r>
              <a:rPr lang="es-MX" dirty="0" smtClean="0"/>
              <a:t>Propósito: Valorarás la mediación como un recurso que permite intervenir en los conflictos entre personas o grupos para impedir o detener la violencia y encontrar soluciones pacíficas.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151962"/>
            <a:ext cx="22860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75030"/>
          </a:xfrm>
        </p:spPr>
        <p:txBody>
          <a:bodyPr>
            <a:normAutofit/>
          </a:bodyPr>
          <a:lstStyle/>
          <a:p>
            <a:pPr algn="l"/>
            <a:r>
              <a:rPr lang="es-MX" sz="2000" dirty="0" smtClean="0"/>
              <a:t>L 1 la mediación como recurso contra la violencia</a:t>
            </a: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339404"/>
            <a:ext cx="10820400" cy="4879282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/>
              <a:t>ENCONTRAR SOLUCIONES JUSTAS</a:t>
            </a:r>
          </a:p>
          <a:p>
            <a:pPr marL="0" indent="0">
              <a:buNone/>
            </a:pPr>
            <a:r>
              <a:rPr lang="es-MX" b="1" dirty="0" smtClean="0"/>
              <a:t>¿QUÉ ES LA MEDIACIÓN? </a:t>
            </a:r>
            <a:r>
              <a:rPr lang="es-MX" dirty="0" smtClean="0"/>
              <a:t>Es un procedimiento </a:t>
            </a:r>
            <a:r>
              <a:rPr lang="es-MX" dirty="0"/>
              <a:t>alternativo para resolver </a:t>
            </a:r>
            <a:r>
              <a:rPr lang="es-MX" dirty="0" smtClean="0"/>
              <a:t>conflictos, cundo dos o más partes involucradas en él no llegan a un acuerdo.</a:t>
            </a:r>
          </a:p>
          <a:p>
            <a:pPr marL="0" indent="0">
              <a:buNone/>
            </a:pPr>
            <a:r>
              <a:rPr lang="es-MX" b="1" dirty="0" smtClean="0"/>
              <a:t>El  </a:t>
            </a:r>
            <a:r>
              <a:rPr lang="es-MX" b="1" dirty="0"/>
              <a:t>mediador </a:t>
            </a:r>
            <a:r>
              <a:rPr lang="es-MX" b="1" dirty="0" smtClean="0"/>
              <a:t> </a:t>
            </a:r>
            <a:r>
              <a:rPr lang="es-MX" dirty="0" smtClean="0"/>
              <a:t>es el </a:t>
            </a:r>
            <a:r>
              <a:rPr lang="es-MX" dirty="0"/>
              <a:t>intermediario para que dos partes lleguen a un acuerdo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b="1" dirty="0" smtClean="0"/>
              <a:t>La mediación puede ser :</a:t>
            </a:r>
          </a:p>
          <a:p>
            <a:pPr marL="457200" indent="-457200">
              <a:buAutoNum type="alphaLcParenR"/>
            </a:pPr>
            <a:r>
              <a:rPr lang="es-MX" b="1" dirty="0" smtClean="0"/>
              <a:t>Informal.- </a:t>
            </a:r>
            <a:r>
              <a:rPr lang="es-MX" dirty="0" smtClean="0"/>
              <a:t>Es </a:t>
            </a:r>
            <a:r>
              <a:rPr lang="es-MX" dirty="0"/>
              <a:t>utilizada de manera cotidiana para resolver problemas sociales o familiares, con técnicas propias de la comunicación eficaz, como la escucha activa, la empatía y el establecimiento de acuerdos</a:t>
            </a:r>
            <a:r>
              <a:rPr lang="es-MX" dirty="0" smtClean="0"/>
              <a:t>.</a:t>
            </a:r>
          </a:p>
          <a:p>
            <a:pPr marL="457200" indent="-457200">
              <a:buAutoNum type="alphaLcParenR"/>
            </a:pPr>
            <a:r>
              <a:rPr lang="es-MX" b="1" dirty="0" smtClean="0"/>
              <a:t>formal</a:t>
            </a:r>
            <a:r>
              <a:rPr lang="es-MX" b="1" dirty="0" smtClean="0"/>
              <a:t>.-</a:t>
            </a:r>
            <a:r>
              <a:rPr lang="es-MX" dirty="0"/>
              <a:t> Es un procedimiento de justicia alternativa, es decir, no sigue los canales legales tradicionales para resolver disputas; está contemplado en la Ley Nacional de Mecanismos Alternativos de Solución de Controversias en Materia Penal.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2166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339404"/>
            <a:ext cx="10820400" cy="4879282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/>
              <a:t>La meta de la mediación formal e informal es ayudar a encontrar soluciones.</a:t>
            </a:r>
          </a:p>
          <a:p>
            <a:pPr marL="0" indent="0">
              <a:buNone/>
            </a:pPr>
            <a:r>
              <a:rPr lang="es-MX" b="1" dirty="0" smtClean="0"/>
              <a:t>La finalidad del mediador es favorecer vías de comunicación y buscar acuerdos sin tomar decisiones por ellos o imponerlas.</a:t>
            </a:r>
          </a:p>
          <a:p>
            <a:pPr marL="0" indent="0">
              <a:buNone/>
            </a:pPr>
            <a:endParaRPr lang="es-MX" b="1" dirty="0"/>
          </a:p>
          <a:p>
            <a:pPr marL="0" indent="0">
              <a:buNone/>
            </a:pP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37" y="3889286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52" t="25490" r="22171" b="8265"/>
          <a:stretch/>
        </p:blipFill>
        <p:spPr>
          <a:xfrm>
            <a:off x="3477296" y="1004551"/>
            <a:ext cx="4803819" cy="21636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655" t="24025" r="21937" b="5894"/>
          <a:stretch/>
        </p:blipFill>
        <p:spPr>
          <a:xfrm>
            <a:off x="3477296" y="3168202"/>
            <a:ext cx="4803819" cy="25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4927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El mediador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596980"/>
            <a:ext cx="10820400" cy="4621705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No cualquier persona reúne las capacidades o habilidades para ser mediador, ni tampoco todo conflicto se puede resolver mediante es recurso.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37" y="2657475"/>
            <a:ext cx="4790538" cy="3047866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3477296" y="2408349"/>
            <a:ext cx="45719" cy="457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Nube 5"/>
          <p:cNvSpPr/>
          <p:nvPr/>
        </p:nvSpPr>
        <p:spPr>
          <a:xfrm>
            <a:off x="4372176" y="2325279"/>
            <a:ext cx="1609859" cy="3521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mediador</a:t>
            </a:r>
            <a:endParaRPr lang="es-MX" sz="1200" dirty="0"/>
          </a:p>
        </p:txBody>
      </p:sp>
      <p:sp>
        <p:nvSpPr>
          <p:cNvPr id="7" name="Flecha abajo 6"/>
          <p:cNvSpPr/>
          <p:nvPr/>
        </p:nvSpPr>
        <p:spPr>
          <a:xfrm>
            <a:off x="5074276" y="2677436"/>
            <a:ext cx="102829" cy="117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8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275008"/>
            <a:ext cx="10820400" cy="4943677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Característica esencial del mediador es la </a:t>
            </a:r>
            <a:r>
              <a:rPr lang="es-MX" b="1" dirty="0" smtClean="0"/>
              <a:t>empatía.</a:t>
            </a:r>
          </a:p>
          <a:p>
            <a:pPr marL="0" indent="0">
              <a:buNone/>
            </a:pPr>
            <a:r>
              <a:rPr lang="es-MX" b="1" dirty="0"/>
              <a:t>Empatía es la capacidad de percibir, compartir y comprender, en un contexto común, lo que otra persona siente</a:t>
            </a:r>
            <a:r>
              <a:rPr lang="es-MX" b="1" dirty="0" smtClean="0"/>
              <a:t>.</a:t>
            </a:r>
          </a:p>
          <a:p>
            <a:pPr marL="0" indent="0">
              <a:buNone/>
            </a:pPr>
            <a:r>
              <a:rPr lang="es-MX" dirty="0"/>
              <a:t> “ponerse en los zapatos del otro</a:t>
            </a:r>
            <a:r>
              <a:rPr lang="es-MX" dirty="0" smtClean="0"/>
              <a:t>”.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                                                  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99" y="2987900"/>
            <a:ext cx="5280338" cy="29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455314"/>
            <a:ext cx="10820400" cy="4763372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/>
              <a:t>Otras características del mediador son:</a:t>
            </a:r>
          </a:p>
          <a:p>
            <a:pPr marL="0" indent="0">
              <a:buNone/>
            </a:pPr>
            <a:r>
              <a:rPr lang="es-MX" dirty="0" smtClean="0"/>
              <a:t>Aumentar la confianza y respeto entre las partes involucradas</a:t>
            </a:r>
          </a:p>
          <a:p>
            <a:pPr marL="0" indent="0">
              <a:buNone/>
            </a:pPr>
            <a:r>
              <a:rPr lang="es-MX" dirty="0" smtClean="0"/>
              <a:t>Corregir informaciones falsas sobre el problema</a:t>
            </a:r>
          </a:p>
          <a:p>
            <a:pPr marL="0" indent="0">
              <a:buNone/>
            </a:pPr>
            <a:r>
              <a:rPr lang="es-MX" dirty="0" smtClean="0"/>
              <a:t>Lograr vías de comunicación</a:t>
            </a:r>
          </a:p>
          <a:p>
            <a:pPr marL="0" indent="0">
              <a:buNone/>
            </a:pPr>
            <a:r>
              <a:rPr lang="es-MX" dirty="0" smtClean="0"/>
              <a:t>Ser prudente</a:t>
            </a:r>
          </a:p>
          <a:p>
            <a:pPr marL="0" indent="0">
              <a:buNone/>
            </a:pPr>
            <a:r>
              <a:rPr lang="es-MX" dirty="0" smtClean="0"/>
              <a:t>Ser imparcial y actuar con justicia</a:t>
            </a:r>
          </a:p>
          <a:p>
            <a:pPr marL="0" indent="0">
              <a:buNone/>
            </a:pPr>
            <a:r>
              <a:rPr lang="es-MX" dirty="0" smtClean="0"/>
              <a:t>Ser asertivo</a:t>
            </a:r>
          </a:p>
          <a:p>
            <a:pPr marL="0" indent="0">
              <a:buNone/>
            </a:pPr>
            <a:r>
              <a:rPr lang="es-MX" dirty="0" smtClean="0"/>
              <a:t>Emplear la escucha activa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35" y="2588654"/>
            <a:ext cx="4404573" cy="34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9555" y="764373"/>
            <a:ext cx="10076645" cy="1293028"/>
          </a:xfrm>
        </p:spPr>
        <p:txBody>
          <a:bodyPr>
            <a:normAutofit/>
          </a:bodyPr>
          <a:lstStyle/>
          <a:p>
            <a:r>
              <a:rPr lang="es-MX" sz="2800" dirty="0"/>
              <a:t>Señala con un Sí o No, si un mediador debe tener las siguientes características.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35" t="22290" r="16413" b="5064"/>
          <a:stretch/>
        </p:blipFill>
        <p:spPr>
          <a:xfrm>
            <a:off x="1519707" y="2202287"/>
            <a:ext cx="8912180" cy="43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 smtClean="0"/>
              <a:t>Actividad 124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2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241</TotalTime>
  <Words>328</Words>
  <Application>Microsoft Office PowerPoint</Application>
  <PresentationFormat>Panorámica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Estela de condensación</vt:lpstr>
      <vt:lpstr>S 11 LA MEDIACIÓN COMO RECURSO CONTRA LA VIOLENCIA</vt:lpstr>
      <vt:lpstr>L 1 la mediación como recurso contra la violencia</vt:lpstr>
      <vt:lpstr>Presentación de PowerPoint</vt:lpstr>
      <vt:lpstr>Presentación de PowerPoint</vt:lpstr>
      <vt:lpstr>El mediador</vt:lpstr>
      <vt:lpstr>Presentación de PowerPoint</vt:lpstr>
      <vt:lpstr>Presentación de PowerPoint</vt:lpstr>
      <vt:lpstr>Señala con un Sí o No, si un mediador debe tener las siguientes características.</vt:lpstr>
      <vt:lpstr>Actividad 124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11 LA MEDIACIÓN COMO RECURSO CONTRA LA VIOLENCIA</dc:title>
  <dc:creator>Equipo</dc:creator>
  <cp:lastModifiedBy>Equipo</cp:lastModifiedBy>
  <cp:revision>13</cp:revision>
  <dcterms:created xsi:type="dcterms:W3CDTF">2021-06-03T22:25:38Z</dcterms:created>
  <dcterms:modified xsi:type="dcterms:W3CDTF">2021-06-04T14:14:42Z</dcterms:modified>
</cp:coreProperties>
</file>