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59" r:id="rId7"/>
    <p:sldId id="262" r:id="rId8"/>
    <p:sldId id="263"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2/17/2021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S 9 ANÁLISIS DEL CONFLICTO</a:t>
            </a:r>
            <a:endParaRPr lang="es-MX" dirty="0"/>
          </a:p>
        </p:txBody>
      </p:sp>
      <p:sp>
        <p:nvSpPr>
          <p:cNvPr id="3" name="Subtítulo 2"/>
          <p:cNvSpPr>
            <a:spLocks noGrp="1"/>
          </p:cNvSpPr>
          <p:nvPr>
            <p:ph type="subTitle" idx="1"/>
          </p:nvPr>
        </p:nvSpPr>
        <p:spPr/>
        <p:txBody>
          <a:bodyPr/>
          <a:lstStyle/>
          <a:p>
            <a:r>
              <a:rPr lang="es-MX" dirty="0" smtClean="0"/>
              <a:t>Propósito: Analizarás el conflicto, optando por la forma más conveniente de solución para el logro de objetivos personales sin dañar al otro.</a:t>
            </a:r>
            <a:endParaRPr lang="es-MX" dirty="0"/>
          </a:p>
        </p:txBody>
      </p:sp>
      <p:pic>
        <p:nvPicPr>
          <p:cNvPr id="4" name="Imagen 3"/>
          <p:cNvPicPr>
            <a:picLocks noChangeAspect="1"/>
          </p:cNvPicPr>
          <p:nvPr/>
        </p:nvPicPr>
        <p:blipFill>
          <a:blip r:embed="rId2"/>
          <a:stretch>
            <a:fillRect/>
          </a:stretch>
        </p:blipFill>
        <p:spPr>
          <a:xfrm>
            <a:off x="8319752" y="1944710"/>
            <a:ext cx="3503053" cy="2490937"/>
          </a:xfrm>
          <a:prstGeom prst="rect">
            <a:avLst/>
          </a:prstGeom>
        </p:spPr>
      </p:pic>
    </p:spTree>
    <p:extLst>
      <p:ext uri="{BB962C8B-B14F-4D97-AF65-F5344CB8AC3E}">
        <p14:creationId xmlns:p14="http://schemas.microsoft.com/office/powerpoint/2010/main" val="365188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00011" y="624110"/>
            <a:ext cx="9804601" cy="496352"/>
          </a:xfrm>
        </p:spPr>
        <p:txBody>
          <a:bodyPr>
            <a:normAutofit fontScale="90000"/>
          </a:bodyPr>
          <a:lstStyle/>
          <a:p>
            <a:pPr algn="ctr"/>
            <a:r>
              <a:rPr lang="es-MX" dirty="0" smtClean="0"/>
              <a:t>APRENDER DEL CONFLICTO</a:t>
            </a:r>
            <a:endParaRPr lang="es-MX" dirty="0"/>
          </a:p>
        </p:txBody>
      </p:sp>
      <p:pic>
        <p:nvPicPr>
          <p:cNvPr id="4" name="Marcador de contenido 3"/>
          <p:cNvPicPr>
            <a:picLocks noGrp="1" noChangeAspect="1"/>
          </p:cNvPicPr>
          <p:nvPr>
            <p:ph idx="1"/>
          </p:nvPr>
        </p:nvPicPr>
        <p:blipFill rotWithShape="1">
          <a:blip r:embed="rId2"/>
          <a:srcRect l="31523" t="33585" r="13551" b="5163"/>
          <a:stretch/>
        </p:blipFill>
        <p:spPr>
          <a:xfrm>
            <a:off x="2627290" y="1249249"/>
            <a:ext cx="7637172" cy="5048520"/>
          </a:xfrm>
          <a:prstGeom prst="rect">
            <a:avLst/>
          </a:prstGeom>
        </p:spPr>
      </p:pic>
    </p:spTree>
    <p:extLst>
      <p:ext uri="{BB962C8B-B14F-4D97-AF65-F5344CB8AC3E}">
        <p14:creationId xmlns:p14="http://schemas.microsoft.com/office/powerpoint/2010/main" val="1056968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522110"/>
          </a:xfrm>
        </p:spPr>
        <p:txBody>
          <a:bodyPr>
            <a:normAutofit/>
          </a:bodyPr>
          <a:lstStyle/>
          <a:p>
            <a:pPr algn="ctr"/>
            <a:r>
              <a:rPr lang="es-MX" sz="2400" dirty="0" smtClean="0"/>
              <a:t>CONFLICTOS</a:t>
            </a:r>
            <a:endParaRPr lang="es-MX" sz="2400" dirty="0"/>
          </a:p>
        </p:txBody>
      </p:sp>
      <p:sp>
        <p:nvSpPr>
          <p:cNvPr id="3" name="Marcador de contenido 2"/>
          <p:cNvSpPr>
            <a:spLocks noGrp="1"/>
          </p:cNvSpPr>
          <p:nvPr>
            <p:ph idx="1"/>
          </p:nvPr>
        </p:nvSpPr>
        <p:spPr>
          <a:xfrm>
            <a:off x="2589212" y="1493949"/>
            <a:ext cx="8915400" cy="4971245"/>
          </a:xfrm>
        </p:spPr>
        <p:txBody>
          <a:bodyPr>
            <a:normAutofit/>
          </a:bodyPr>
          <a:lstStyle/>
          <a:p>
            <a:r>
              <a:rPr lang="es-MX" dirty="0"/>
              <a:t>Es una situación en la cual dos o más personas con intereses diferentes entran en desacuerdo, oposición o confrontación.</a:t>
            </a:r>
          </a:p>
          <a:p>
            <a:endParaRPr lang="es-MX" dirty="0"/>
          </a:p>
          <a:p>
            <a:r>
              <a:rPr lang="es-MX" dirty="0"/>
              <a:t>Este  puede darse en el ámbito de las relaciones interpersonales o a nivel social cuando se involucran muchas personas o grupos</a:t>
            </a:r>
            <a:r>
              <a:rPr lang="es-MX" dirty="0" smtClean="0"/>
              <a:t>.(familia, escuela o comunidad)</a:t>
            </a:r>
            <a:endParaRPr lang="es-MX" dirty="0"/>
          </a:p>
          <a:p>
            <a:endParaRPr lang="es-MX" dirty="0"/>
          </a:p>
          <a:p>
            <a:r>
              <a:rPr lang="es-MX" dirty="0"/>
              <a:t>Puede manifestarse como una discusión, malentendido, pelea hasta una guerra.</a:t>
            </a:r>
          </a:p>
          <a:p>
            <a:endParaRPr lang="es-MX" dirty="0"/>
          </a:p>
          <a:p>
            <a:r>
              <a:rPr lang="es-MX" dirty="0"/>
              <a:t>Son inevitables pues cada persona piensa, siente y actúa de manera distinta</a:t>
            </a:r>
            <a:r>
              <a:rPr lang="es-MX" dirty="0" smtClean="0"/>
              <a:t>.</a:t>
            </a:r>
          </a:p>
          <a:p>
            <a:pPr marL="0" indent="0">
              <a:buNone/>
            </a:pPr>
            <a:endParaRPr lang="es-MX" dirty="0" smtClean="0"/>
          </a:p>
          <a:p>
            <a:r>
              <a:rPr lang="es-MX" dirty="0" smtClean="0"/>
              <a:t>Son un elemento inherente a la convivencia humana.                                 </a:t>
            </a:r>
            <a:r>
              <a:rPr lang="es-MX" sz="1000" dirty="0" smtClean="0"/>
              <a:t>104</a:t>
            </a:r>
            <a:endParaRPr lang="es-MX" dirty="0"/>
          </a:p>
          <a:p>
            <a:endParaRPr lang="es-MX" dirty="0"/>
          </a:p>
        </p:txBody>
      </p:sp>
    </p:spTree>
    <p:extLst>
      <p:ext uri="{BB962C8B-B14F-4D97-AF65-F5344CB8AC3E}">
        <p14:creationId xmlns:p14="http://schemas.microsoft.com/office/powerpoint/2010/main" val="3772374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586504"/>
          </a:xfrm>
        </p:spPr>
        <p:txBody>
          <a:bodyPr>
            <a:normAutofit fontScale="90000"/>
          </a:bodyPr>
          <a:lstStyle/>
          <a:p>
            <a:pPr algn="ctr"/>
            <a:r>
              <a:rPr lang="es-MX" dirty="0" smtClean="0"/>
              <a:t>RESPONDE</a:t>
            </a:r>
            <a:endParaRPr lang="es-MX" dirty="0"/>
          </a:p>
        </p:txBody>
      </p:sp>
      <p:pic>
        <p:nvPicPr>
          <p:cNvPr id="4" name="Marcador de contenido 3"/>
          <p:cNvPicPr>
            <a:picLocks noGrp="1" noChangeAspect="1"/>
          </p:cNvPicPr>
          <p:nvPr>
            <p:ph idx="1"/>
          </p:nvPr>
        </p:nvPicPr>
        <p:blipFill rotWithShape="1">
          <a:blip r:embed="rId2"/>
          <a:srcRect l="13939" t="22952" r="15153" b="5125"/>
          <a:stretch/>
        </p:blipFill>
        <p:spPr>
          <a:xfrm>
            <a:off x="1983346" y="1983346"/>
            <a:ext cx="8847786" cy="4533364"/>
          </a:xfrm>
          <a:prstGeom prst="rect">
            <a:avLst/>
          </a:prstGeom>
        </p:spPr>
      </p:pic>
    </p:spTree>
    <p:extLst>
      <p:ext uri="{BB962C8B-B14F-4D97-AF65-F5344CB8AC3E}">
        <p14:creationId xmlns:p14="http://schemas.microsoft.com/office/powerpoint/2010/main" val="2789714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1642572"/>
          </a:xfrm>
        </p:spPr>
        <p:txBody>
          <a:bodyPr>
            <a:normAutofit/>
          </a:bodyPr>
          <a:lstStyle/>
          <a:p>
            <a:r>
              <a:rPr lang="es-MX" sz="2000" dirty="0"/>
              <a:t> </a:t>
            </a:r>
            <a:r>
              <a:rPr lang="es-MX" sz="1400" dirty="0"/>
              <a:t>Los siguientes son ejemplos de conflictos mundiales (de grandes dimensiones), en los que podrás ubicar alguno de los aspectos de su origen. También en la vida personal cotidiana tenemos conflictos, cuyo origen puede identificarse</a:t>
            </a:r>
            <a:r>
              <a:rPr lang="es-MX" sz="1400" dirty="0" smtClean="0"/>
              <a:t>.  </a:t>
            </a:r>
            <a:br>
              <a:rPr lang="es-MX" sz="1400" dirty="0" smtClean="0"/>
            </a:br>
            <a:r>
              <a:rPr lang="es-MX" sz="1400" dirty="0"/>
              <a:t/>
            </a:r>
            <a:br>
              <a:rPr lang="es-MX" sz="1400" dirty="0"/>
            </a:br>
            <a:r>
              <a:rPr lang="es-MX" sz="1400" dirty="0" smtClean="0"/>
              <a:t>RESPUESTAS: DIFERENCIAS IDEOLÓGICAS Y ECONÓMICAS  -  DISCRIMINACIÓN RACIAL  -  XENOFOBIA - DISCRIMINACIÓN POR SEXO  -  DISCRIMINACIÓN POR EDAD  -</a:t>
            </a:r>
            <a:endParaRPr lang="es-MX" sz="1400" dirty="0"/>
          </a:p>
        </p:txBody>
      </p:sp>
      <p:pic>
        <p:nvPicPr>
          <p:cNvPr id="4" name="Marcador de contenido 3"/>
          <p:cNvPicPr>
            <a:picLocks noGrp="1" noChangeAspect="1"/>
          </p:cNvPicPr>
          <p:nvPr>
            <p:ph idx="1"/>
          </p:nvPr>
        </p:nvPicPr>
        <p:blipFill rotWithShape="1">
          <a:blip r:embed="rId2"/>
          <a:srcRect l="14130" t="22270" r="15536" b="18760"/>
          <a:stretch/>
        </p:blipFill>
        <p:spPr>
          <a:xfrm>
            <a:off x="1957589" y="2176530"/>
            <a:ext cx="9340961" cy="4462529"/>
          </a:xfrm>
          <a:prstGeom prst="rect">
            <a:avLst/>
          </a:prstGeom>
        </p:spPr>
      </p:pic>
    </p:spTree>
    <p:extLst>
      <p:ext uri="{BB962C8B-B14F-4D97-AF65-F5344CB8AC3E}">
        <p14:creationId xmlns:p14="http://schemas.microsoft.com/office/powerpoint/2010/main" val="1517965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663777"/>
          </a:xfrm>
        </p:spPr>
        <p:txBody>
          <a:bodyPr>
            <a:normAutofit fontScale="90000"/>
          </a:bodyPr>
          <a:lstStyle/>
          <a:p>
            <a:r>
              <a:rPr lang="es-MX" dirty="0" smtClean="0"/>
              <a:t>¿QUÉ PODEMOS APRENDER DE UN CONFLICTO?</a:t>
            </a:r>
            <a:endParaRPr lang="es-MX" dirty="0"/>
          </a:p>
        </p:txBody>
      </p:sp>
      <p:pic>
        <p:nvPicPr>
          <p:cNvPr id="4" name="Marcador de contenido 3"/>
          <p:cNvPicPr>
            <a:picLocks noGrp="1" noChangeAspect="1"/>
          </p:cNvPicPr>
          <p:nvPr>
            <p:ph idx="1"/>
          </p:nvPr>
        </p:nvPicPr>
        <p:blipFill>
          <a:blip r:embed="rId2"/>
          <a:stretch>
            <a:fillRect/>
          </a:stretch>
        </p:blipFill>
        <p:spPr>
          <a:xfrm>
            <a:off x="2592924" y="1751527"/>
            <a:ext cx="7761689" cy="4790941"/>
          </a:xfrm>
          <a:prstGeom prst="rect">
            <a:avLst/>
          </a:prstGeom>
        </p:spPr>
      </p:pic>
    </p:spTree>
    <p:extLst>
      <p:ext uri="{BB962C8B-B14F-4D97-AF65-F5344CB8AC3E}">
        <p14:creationId xmlns:p14="http://schemas.microsoft.com/office/powerpoint/2010/main" val="405736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818324"/>
          </a:xfrm>
        </p:spPr>
        <p:txBody>
          <a:bodyPr/>
          <a:lstStyle/>
          <a:p>
            <a:pPr algn="ctr"/>
            <a:r>
              <a:rPr lang="es-MX" dirty="0" smtClean="0"/>
              <a:t>PERSPECTIVA ÉTICA DEL CONFLICTO</a:t>
            </a:r>
            <a:endParaRPr lang="es-MX" dirty="0"/>
          </a:p>
        </p:txBody>
      </p:sp>
      <p:sp>
        <p:nvSpPr>
          <p:cNvPr id="3" name="Marcador de contenido 2"/>
          <p:cNvSpPr>
            <a:spLocks noGrp="1"/>
          </p:cNvSpPr>
          <p:nvPr>
            <p:ph idx="1"/>
          </p:nvPr>
        </p:nvSpPr>
        <p:spPr>
          <a:xfrm>
            <a:off x="2589212" y="2133600"/>
            <a:ext cx="8915400" cy="4563414"/>
          </a:xfrm>
        </p:spPr>
        <p:txBody>
          <a:bodyPr/>
          <a:lstStyle/>
          <a:p>
            <a:r>
              <a:rPr lang="es-MX" dirty="0"/>
              <a:t>Desde esta perspectiva es preciso aprender a manejar los desacuerdos adecuadamente, y enfrentarlos de manera constructiva, reflexiva y responsable, en donde ambas partes se vean beneficiadas. Tener una perspectiva ética, es decir, poner en práctica valores como la empatía, la honestidad y la tolerancia, además del diálogo, nos puede ayudar a resolver situaciones conflictivas</a:t>
            </a:r>
            <a:r>
              <a:rPr lang="es-MX" dirty="0" smtClean="0"/>
              <a:t>.</a:t>
            </a:r>
          </a:p>
          <a:p>
            <a:endParaRPr lang="es-MX" dirty="0"/>
          </a:p>
          <a:p>
            <a:endParaRPr lang="es-MX" dirty="0" smtClean="0"/>
          </a:p>
          <a:p>
            <a:endParaRPr lang="es-MX" dirty="0"/>
          </a:p>
          <a:p>
            <a:endParaRPr lang="es-MX" dirty="0" smtClean="0"/>
          </a:p>
          <a:p>
            <a:endParaRPr lang="es-MX" dirty="0"/>
          </a:p>
          <a:p>
            <a:endParaRPr lang="es-MX" dirty="0" smtClean="0"/>
          </a:p>
          <a:p>
            <a:pPr marL="0" indent="0">
              <a:buNone/>
            </a:pPr>
            <a:r>
              <a:rPr lang="es-MX" dirty="0" smtClean="0"/>
              <a:t>                                                                                                                           </a:t>
            </a:r>
            <a:r>
              <a:rPr lang="es-MX" sz="900" dirty="0" smtClean="0"/>
              <a:t>106</a:t>
            </a:r>
            <a:endParaRPr lang="es-MX" dirty="0"/>
          </a:p>
        </p:txBody>
      </p:sp>
    </p:spTree>
    <p:extLst>
      <p:ext uri="{BB962C8B-B14F-4D97-AF65-F5344CB8AC3E}">
        <p14:creationId xmlns:p14="http://schemas.microsoft.com/office/powerpoint/2010/main" val="2619840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728172"/>
          </a:xfrm>
        </p:spPr>
        <p:txBody>
          <a:bodyPr/>
          <a:lstStyle/>
          <a:p>
            <a:r>
              <a:rPr lang="es-MX" dirty="0" smtClean="0"/>
              <a:t>¿CÓMO SOLUCIONAR CONFLICTOS?</a:t>
            </a:r>
            <a:endParaRPr lang="es-MX" dirty="0"/>
          </a:p>
        </p:txBody>
      </p:sp>
      <p:sp>
        <p:nvSpPr>
          <p:cNvPr id="3" name="Marcador de contenido 2"/>
          <p:cNvSpPr>
            <a:spLocks noGrp="1"/>
          </p:cNvSpPr>
          <p:nvPr>
            <p:ph idx="1"/>
          </p:nvPr>
        </p:nvSpPr>
        <p:spPr>
          <a:xfrm>
            <a:off x="2589212" y="1700011"/>
            <a:ext cx="8915400" cy="4211211"/>
          </a:xfrm>
        </p:spPr>
        <p:txBody>
          <a:bodyPr>
            <a:normAutofit lnSpcReduction="10000"/>
          </a:bodyPr>
          <a:lstStyle/>
          <a:p>
            <a:r>
              <a:rPr lang="es-MX" b="1" dirty="0" smtClean="0"/>
              <a:t>El </a:t>
            </a:r>
            <a:r>
              <a:rPr lang="es-MX" b="1" dirty="0"/>
              <a:t>diálogo </a:t>
            </a:r>
            <a:r>
              <a:rPr lang="es-MX" dirty="0"/>
              <a:t>es la manera más adecuada para buscar una solución al conflicto, pero, como habrás advertido, no se trata simplemente de sentarse a platicar. </a:t>
            </a:r>
            <a:endParaRPr lang="es-MX" dirty="0" smtClean="0"/>
          </a:p>
          <a:p>
            <a:pPr marL="0" indent="0">
              <a:buNone/>
            </a:pPr>
            <a:endParaRPr lang="es-MX" dirty="0"/>
          </a:p>
          <a:p>
            <a:pPr marL="0" indent="0">
              <a:buNone/>
            </a:pPr>
            <a:r>
              <a:rPr lang="es-MX" b="1" dirty="0" smtClean="0"/>
              <a:t>Para </a:t>
            </a:r>
            <a:r>
              <a:rPr lang="es-MX" b="1" dirty="0"/>
              <a:t>empezar, las partes </a:t>
            </a:r>
            <a:r>
              <a:rPr lang="es-MX" b="1" dirty="0" smtClean="0"/>
              <a:t>deben:</a:t>
            </a:r>
          </a:p>
          <a:p>
            <a:pPr marL="0" indent="0">
              <a:buNone/>
            </a:pPr>
            <a:r>
              <a:rPr lang="es-MX" dirty="0" smtClean="0"/>
              <a:t> </a:t>
            </a:r>
            <a:r>
              <a:rPr lang="es-MX" dirty="0"/>
              <a:t>E</a:t>
            </a:r>
            <a:r>
              <a:rPr lang="es-MX" dirty="0" smtClean="0"/>
              <a:t>star </a:t>
            </a:r>
            <a:r>
              <a:rPr lang="es-MX" dirty="0"/>
              <a:t>de acuerdo en querer solucionar el problema y admitir que son parte de </a:t>
            </a:r>
            <a:r>
              <a:rPr lang="es-MX" dirty="0" smtClean="0"/>
              <a:t>él.</a:t>
            </a:r>
          </a:p>
          <a:p>
            <a:pPr marL="0" indent="0">
              <a:buNone/>
            </a:pPr>
            <a:r>
              <a:rPr lang="es-MX" dirty="0"/>
              <a:t>T</a:t>
            </a:r>
            <a:r>
              <a:rPr lang="es-MX" dirty="0" smtClean="0"/>
              <a:t>ienen </a:t>
            </a:r>
            <a:r>
              <a:rPr lang="es-MX" dirty="0"/>
              <a:t>que decidir cómo llevar a cabo el diálogo (entre ellos o coordinados por otra persona) </a:t>
            </a:r>
            <a:endParaRPr lang="es-MX" dirty="0" smtClean="0"/>
          </a:p>
          <a:p>
            <a:pPr marL="0" indent="0">
              <a:buNone/>
            </a:pPr>
            <a:r>
              <a:rPr lang="es-MX" dirty="0" smtClean="0"/>
              <a:t> Reconocer </a:t>
            </a:r>
            <a:r>
              <a:rPr lang="es-MX" dirty="0"/>
              <a:t>que es conveniente ceder un poco en sus solicitudes para llegar a una resolución que no sea perniciosa o inadmisible para nadie</a:t>
            </a:r>
            <a:r>
              <a:rPr lang="es-MX" dirty="0" smtClean="0"/>
              <a:t>.</a:t>
            </a:r>
          </a:p>
          <a:p>
            <a:pPr marL="0" indent="0">
              <a:buNone/>
            </a:pPr>
            <a:r>
              <a:rPr lang="es-MX" dirty="0" smtClean="0"/>
              <a:t>Mantener </a:t>
            </a:r>
            <a:r>
              <a:rPr lang="es-MX" dirty="0"/>
              <a:t>el respeto entre los dialogantes, pues si alguna de las partes trata con descortesía a la otra es claro que el intercambio de razones se </a:t>
            </a:r>
            <a:r>
              <a:rPr lang="es-MX" dirty="0" smtClean="0"/>
              <a:t>dificultará.</a:t>
            </a:r>
            <a:endParaRPr lang="es-MX" dirty="0"/>
          </a:p>
        </p:txBody>
      </p:sp>
    </p:spTree>
    <p:extLst>
      <p:ext uri="{BB962C8B-B14F-4D97-AF65-F5344CB8AC3E}">
        <p14:creationId xmlns:p14="http://schemas.microsoft.com/office/powerpoint/2010/main" val="1836385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0275" y="289259"/>
            <a:ext cx="8911687" cy="1578178"/>
          </a:xfrm>
        </p:spPr>
        <p:txBody>
          <a:bodyPr>
            <a:normAutofit fontScale="90000"/>
          </a:bodyPr>
          <a:lstStyle/>
          <a:p>
            <a:r>
              <a:rPr lang="es-MX" sz="2000" dirty="0" smtClean="0"/>
              <a:t>OBSERVA EL SIGUIENTE VIDEO Y RESPONDE:</a:t>
            </a:r>
            <a:br>
              <a:rPr lang="es-MX" sz="2000" dirty="0" smtClean="0"/>
            </a:br>
            <a:r>
              <a:rPr lang="es-MX" sz="2000" dirty="0" smtClean="0"/>
              <a:t>1.-Cuáles son los componentes del conflicto</a:t>
            </a:r>
            <a:br>
              <a:rPr lang="es-MX" sz="2000" dirty="0" smtClean="0"/>
            </a:br>
            <a:r>
              <a:rPr lang="es-MX" sz="2000" dirty="0" smtClean="0"/>
              <a:t>2.-Cuáles son las causas de un conflicto</a:t>
            </a:r>
            <a:br>
              <a:rPr lang="es-MX" sz="2000" dirty="0" smtClean="0"/>
            </a:br>
            <a:r>
              <a:rPr lang="es-MX" sz="2000" dirty="0" smtClean="0"/>
              <a:t>3.-Cuáles son las etapas de resolución de un conflicto</a:t>
            </a:r>
            <a:br>
              <a:rPr lang="es-MX" sz="2000" dirty="0" smtClean="0"/>
            </a:br>
            <a:r>
              <a:rPr lang="es-MX" sz="2000" dirty="0" smtClean="0"/>
              <a:t>4.-Cuál es la metodología para el tratamiento de un conflicto</a:t>
            </a:r>
            <a:endParaRPr lang="es-MX" sz="2000" dirty="0"/>
          </a:p>
        </p:txBody>
      </p:sp>
      <p:pic>
        <p:nvPicPr>
          <p:cNvPr id="4" name="CONFLICTOS VIDEO">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687763" y="2133600"/>
            <a:ext cx="6716712" cy="3778250"/>
          </a:xfrm>
        </p:spPr>
      </p:pic>
    </p:spTree>
    <p:extLst>
      <p:ext uri="{BB962C8B-B14F-4D97-AF65-F5344CB8AC3E}">
        <p14:creationId xmlns:p14="http://schemas.microsoft.com/office/powerpoint/2010/main" val="28640981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Espiral">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98</TotalTime>
  <Words>376</Words>
  <Application>Microsoft Office PowerPoint</Application>
  <PresentationFormat>Panorámica</PresentationFormat>
  <Paragraphs>34</Paragraphs>
  <Slides>9</Slides>
  <Notes>0</Notes>
  <HiddenSlides>0</HiddenSlides>
  <MMClips>1</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Century Gothic</vt:lpstr>
      <vt:lpstr>Wingdings 3</vt:lpstr>
      <vt:lpstr>Espiral</vt:lpstr>
      <vt:lpstr>S 9 ANÁLISIS DEL CONFLICTO</vt:lpstr>
      <vt:lpstr>APRENDER DEL CONFLICTO</vt:lpstr>
      <vt:lpstr>CONFLICTOS</vt:lpstr>
      <vt:lpstr>RESPONDE</vt:lpstr>
      <vt:lpstr> Los siguientes son ejemplos de conflictos mundiales (de grandes dimensiones), en los que podrás ubicar alguno de los aspectos de su origen. También en la vida personal cotidiana tenemos conflictos, cuyo origen puede identificarse.    RESPUESTAS: DIFERENCIAS IDEOLÓGICAS Y ECONÓMICAS  -  DISCRIMINACIÓN RACIAL  -  XENOFOBIA - DISCRIMINACIÓN POR SEXO  -  DISCRIMINACIÓN POR EDAD  -</vt:lpstr>
      <vt:lpstr>¿QUÉ PODEMOS APRENDER DE UN CONFLICTO?</vt:lpstr>
      <vt:lpstr>PERSPECTIVA ÉTICA DEL CONFLICTO</vt:lpstr>
      <vt:lpstr>¿CÓMO SOLUCIONAR CONFLICTOS?</vt:lpstr>
      <vt:lpstr>OBSERVA EL SIGUIENTE VIDEO Y RESPONDE: 1.-Cuáles son los componentes del conflicto 2.-Cuáles son las causas de un conflicto 3.-Cuáles son las etapas de resolución de un conflicto 4.-Cuál es la metodología para el tratamiento de un conflicto</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 9 ANÁLISIS DEL CONFLICTO</dc:title>
  <dc:creator>Equipo</dc:creator>
  <cp:lastModifiedBy>Equipo</cp:lastModifiedBy>
  <cp:revision>9</cp:revision>
  <dcterms:created xsi:type="dcterms:W3CDTF">2021-02-10T16:12:30Z</dcterms:created>
  <dcterms:modified xsi:type="dcterms:W3CDTF">2021-02-17T23:26:47Z</dcterms:modified>
</cp:coreProperties>
</file>