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3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Dinámica de la población y sus implicaciones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3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85280"/>
          </a:xfrm>
        </p:spPr>
        <p:txBody>
          <a:bodyPr/>
          <a:lstStyle/>
          <a:p>
            <a:r>
              <a:rPr lang="es-MX" dirty="0" smtClean="0"/>
              <a:t>Completa el siguiente cuadro sinóptico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45466"/>
            <a:ext cx="10363826" cy="4245734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                      temporal</a:t>
            </a:r>
          </a:p>
          <a:p>
            <a:pPr marL="0" indent="0">
              <a:buNone/>
            </a:pPr>
            <a:r>
              <a:rPr lang="es-MX" dirty="0" smtClean="0"/>
              <a:t>Tipos de migración </a:t>
            </a:r>
          </a:p>
          <a:p>
            <a:pPr marL="0" indent="0">
              <a:buNone/>
            </a:pPr>
            <a:r>
              <a:rPr lang="es-MX" dirty="0" smtClean="0"/>
              <a:t>De acuerdo a la           definitiva</a:t>
            </a:r>
          </a:p>
          <a:p>
            <a:pPr marL="0" indent="0">
              <a:buNone/>
            </a:pPr>
            <a:r>
              <a:rPr lang="es-MX" dirty="0" smtClean="0"/>
              <a:t>Permanencia</a:t>
            </a:r>
          </a:p>
          <a:p>
            <a:pPr marL="0" indent="0">
              <a:buNone/>
            </a:pPr>
            <a:r>
              <a:rPr lang="es-MX" dirty="0" smtClean="0"/>
              <a:t>Del inmigrante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                  pendular</a:t>
            </a:r>
            <a:endParaRPr lang="es-MX" dirty="0"/>
          </a:p>
        </p:txBody>
      </p:sp>
      <p:sp>
        <p:nvSpPr>
          <p:cNvPr id="4" name="Abrir llave 3"/>
          <p:cNvSpPr/>
          <p:nvPr/>
        </p:nvSpPr>
        <p:spPr>
          <a:xfrm>
            <a:off x="3567448" y="1687132"/>
            <a:ext cx="103031" cy="39022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862886"/>
            <a:ext cx="10363826" cy="492831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Otra forma de clasificar la migración es mediante los límites políticos que cruzan las personas durante su recorrido: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457200" indent="-457200">
              <a:buAutoNum type="alphaUcParenR"/>
            </a:pPr>
            <a:r>
              <a:rPr lang="es-MX" b="1" dirty="0" smtClean="0"/>
              <a:t>interna.-</a:t>
            </a:r>
            <a:r>
              <a:rPr lang="es-MX" dirty="0" smtClean="0"/>
              <a:t>cuando durante la migración no se traspasan fronteras</a:t>
            </a:r>
          </a:p>
          <a:p>
            <a:pPr marL="0" indent="0">
              <a:buNone/>
            </a:pPr>
            <a:r>
              <a:rPr lang="es-MX" dirty="0" smtClean="0"/>
              <a:t>Ejemplos:  </a:t>
            </a:r>
          </a:p>
          <a:p>
            <a:pPr marL="0" indent="0">
              <a:buNone/>
            </a:pPr>
            <a:endParaRPr lang="es-MX" dirty="0"/>
          </a:p>
          <a:p>
            <a:pPr marL="457200" indent="-457200">
              <a:buAutoNum type="alphaLcParenR" startAt="2"/>
            </a:pPr>
            <a:r>
              <a:rPr lang="es-MX" b="1" dirty="0" smtClean="0"/>
              <a:t>Externa</a:t>
            </a:r>
            <a:r>
              <a:rPr lang="es-MX" dirty="0" smtClean="0"/>
              <a:t> o internacional.-cuando el migrante traspasa fronteras.</a:t>
            </a:r>
          </a:p>
          <a:p>
            <a:pPr marL="0" indent="0">
              <a:buNone/>
            </a:pPr>
            <a:r>
              <a:rPr lang="es-MX" dirty="0" smtClean="0"/>
              <a:t>Ejemplos: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8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346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Causas de la migración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35618"/>
            <a:ext cx="10363826" cy="415558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ALGUNOS CASOS LAS PERSONAS NO MIGRAN POR VOLUNTAD PROPIA ¿QUÉ SITUACIÓN EN LA QUE VIVEN LOS OBLIGA A MARCHARSE? PÁG 117 Y 118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QUÉ ES UNA MIGRACIÓN FORZADA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CUÁNDO SE DICE QUE UNA REGIÓN ES ATRACTIVA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68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770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LOS FLUJOS MIGRATORIOS SE HAN DADO EN VARIAS MODALIDADES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78040"/>
            <a:ext cx="10363826" cy="4413160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es-MX" dirty="0" smtClean="0"/>
              <a:t>Incursiones coloniales                                                          </a:t>
            </a:r>
          </a:p>
          <a:p>
            <a:pPr marL="457200" indent="-457200">
              <a:buAutoNum type="alphaUcParenR"/>
            </a:pPr>
            <a:endParaRPr lang="es-MX" dirty="0"/>
          </a:p>
          <a:p>
            <a:pPr marL="457200" indent="-457200">
              <a:buAutoNum type="alphaUcParenR"/>
            </a:pPr>
            <a:r>
              <a:rPr lang="es-MX" dirty="0" smtClean="0"/>
              <a:t>Campañas militares   </a:t>
            </a:r>
          </a:p>
          <a:p>
            <a:pPr marL="457200" indent="-457200">
              <a:buAutoNum type="alphaUcParenR"/>
            </a:pPr>
            <a:endParaRPr lang="es-MX" dirty="0"/>
          </a:p>
          <a:p>
            <a:pPr marL="457200" indent="-457200">
              <a:buAutoNum type="alphaUcParenR"/>
            </a:pPr>
            <a:r>
              <a:rPr lang="es-MX" dirty="0" smtClean="0"/>
              <a:t>Religiosas</a:t>
            </a:r>
          </a:p>
          <a:p>
            <a:pPr marL="457200" indent="-457200">
              <a:buAutoNum type="alphaUcParenR"/>
            </a:pPr>
            <a:endParaRPr lang="es-MX" dirty="0"/>
          </a:p>
          <a:p>
            <a:pPr marL="457200" indent="-457200">
              <a:buAutoNum type="alphaUcParenR"/>
            </a:pPr>
            <a:r>
              <a:rPr lang="es-MX" dirty="0" smtClean="0"/>
              <a:t>Tecnológicas 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864" y="1146220"/>
            <a:ext cx="1424792" cy="7687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864" y="2235931"/>
            <a:ext cx="1424792" cy="877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556" y="3344788"/>
            <a:ext cx="1377100" cy="876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556" y="4452975"/>
            <a:ext cx="1494284" cy="9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71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En qué consiste el fenómeno de la </a:t>
            </a:r>
            <a:r>
              <a:rPr lang="es-MX" dirty="0" err="1" smtClean="0"/>
              <a:t>terciarización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33483" y="2930078"/>
            <a:ext cx="2543175" cy="1800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30" y="27368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088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Completa el siguiente cuadro comparativo </a:t>
            </a:r>
            <a:r>
              <a:rPr lang="es-MX" sz="1200" dirty="0" err="1" smtClean="0"/>
              <a:t>pág</a:t>
            </a:r>
            <a:r>
              <a:rPr lang="es-MX" sz="1200" dirty="0" smtClean="0"/>
              <a:t> 110 y 111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7594757"/>
              </p:ext>
            </p:extLst>
          </p:nvPr>
        </p:nvGraphicFramePr>
        <p:xfrm>
          <a:off x="914400" y="1546225"/>
          <a:ext cx="103632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Características del medio rural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Características del medio urbano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9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7823"/>
          </a:xfrm>
        </p:spPr>
        <p:txBody>
          <a:bodyPr/>
          <a:lstStyle/>
          <a:p>
            <a:r>
              <a:rPr lang="es-MX" dirty="0" smtClean="0"/>
              <a:t>Cuadro comparativo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POBLACIÓN URBANA</a:t>
            </a:r>
          </a:p>
          <a:p>
            <a:pPr marL="0" indent="0">
              <a:buNone/>
            </a:pPr>
            <a:r>
              <a:rPr lang="es-MX" dirty="0" smtClean="0"/>
              <a:t>Las poblaciones viven hacinadas</a:t>
            </a:r>
          </a:p>
          <a:p>
            <a:pPr marL="0" indent="0">
              <a:buNone/>
            </a:pPr>
            <a:r>
              <a:rPr lang="es-MX" dirty="0" smtClean="0"/>
              <a:t>Es difícil encontrar áreas verdes</a:t>
            </a:r>
          </a:p>
          <a:p>
            <a:pPr marL="0" indent="0">
              <a:buNone/>
            </a:pPr>
            <a:r>
              <a:rPr lang="es-MX" dirty="0" smtClean="0"/>
              <a:t>La movilidad es complicada</a:t>
            </a:r>
          </a:p>
          <a:p>
            <a:pPr marL="0" indent="0">
              <a:buNone/>
            </a:pPr>
            <a:r>
              <a:rPr lang="es-MX" dirty="0" smtClean="0"/>
              <a:t>Edificios altos</a:t>
            </a:r>
          </a:p>
          <a:p>
            <a:pPr marL="0" indent="0">
              <a:buNone/>
            </a:pPr>
            <a:r>
              <a:rPr lang="es-MX" dirty="0" smtClean="0"/>
              <a:t>Cuentan con servicios</a:t>
            </a:r>
          </a:p>
          <a:p>
            <a:pPr marL="0" indent="0">
              <a:buNone/>
            </a:pPr>
            <a:r>
              <a:rPr lang="es-MX" dirty="0" smtClean="0"/>
              <a:t>Variedad de arquitectura</a:t>
            </a:r>
          </a:p>
          <a:p>
            <a:pPr marL="0" indent="0">
              <a:buNone/>
            </a:pPr>
            <a:r>
              <a:rPr lang="es-MX" dirty="0" smtClean="0"/>
              <a:t>Cercanía con oficinas gubernamentales</a:t>
            </a:r>
          </a:p>
          <a:p>
            <a:pPr marL="0" indent="0">
              <a:buNone/>
            </a:pPr>
            <a:r>
              <a:rPr lang="es-MX" dirty="0" smtClean="0"/>
              <a:t>Densidad de población alta</a:t>
            </a:r>
          </a:p>
          <a:p>
            <a:pPr marL="0" indent="0">
              <a:buNone/>
            </a:pPr>
            <a:r>
              <a:rPr lang="es-MX" dirty="0" smtClean="0"/>
              <a:t>Se dedican a actividades terciarias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41" y="2597277"/>
            <a:ext cx="5401524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088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Indicadores que nos permiten el estudio de la población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45465"/>
            <a:ext cx="10363826" cy="504851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</a:t>
            </a:r>
            <a:r>
              <a:rPr lang="es-MX" cap="none" dirty="0" smtClean="0"/>
              <a:t>a </a:t>
            </a:r>
            <a:r>
              <a:rPr lang="es-MX" b="1" cap="none" dirty="0" smtClean="0"/>
              <a:t>estructura</a:t>
            </a:r>
            <a:r>
              <a:rPr lang="es-MX" cap="none" dirty="0" smtClean="0"/>
              <a:t> de la población clasifica a las personas de los territorios en dos categorías:</a:t>
            </a:r>
          </a:p>
          <a:p>
            <a:pPr marL="457200" indent="-457200">
              <a:buAutoNum type="alphaUcParenR"/>
            </a:pPr>
            <a:r>
              <a:rPr lang="es-MX" b="1" dirty="0" smtClean="0"/>
              <a:t>SEXO</a:t>
            </a:r>
            <a:r>
              <a:rPr lang="es-MX" dirty="0" smtClean="0"/>
              <a:t> : B</a:t>
            </a:r>
            <a:r>
              <a:rPr lang="es-MX" cap="none" dirty="0" smtClean="0"/>
              <a:t>iológicamente nuestra especie tiende a un equilibrio entre la cantidad de hombres y mujeres que nacen: el % de cada uno es alrededor de 50% según el banco mundial en 2016 fue 49.55% mujeres y 50.45%  a hombres.</a:t>
            </a:r>
          </a:p>
          <a:p>
            <a:pPr marL="0" indent="0">
              <a:buNone/>
            </a:pPr>
            <a:r>
              <a:rPr lang="es-MX" cap="none" dirty="0" smtClean="0"/>
              <a:t>En México, el </a:t>
            </a:r>
            <a:r>
              <a:rPr lang="es-MX" cap="none" dirty="0" err="1" smtClean="0"/>
              <a:t>Inegi</a:t>
            </a:r>
            <a:r>
              <a:rPr lang="es-MX" cap="none" dirty="0" smtClean="0"/>
              <a:t> informó que en el 2015 el %  de mujeres fue ligeramente mayor a la mitad  51.4%  contra 48.6% que representaban los hombres.</a:t>
            </a:r>
          </a:p>
          <a:p>
            <a:pPr marL="0" indent="0">
              <a:buNone/>
            </a:pPr>
            <a:r>
              <a:rPr lang="es-MX" b="1" cap="none" dirty="0" smtClean="0"/>
              <a:t>B) EDAD</a:t>
            </a:r>
            <a:r>
              <a:rPr lang="es-MX" cap="none" dirty="0" smtClean="0"/>
              <a:t>: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speranza de vida</a:t>
            </a:r>
            <a:r>
              <a:rPr lang="es-MX" dirty="0" smtClean="0"/>
              <a:t>.-E</a:t>
            </a:r>
            <a:r>
              <a:rPr lang="es-MX" cap="none" dirty="0" smtClean="0"/>
              <a:t>s el promedio de años que se espera viva una persona en un país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n México, en 1930, la esperanza de vida era de 33 años; en 2016</a:t>
            </a:r>
          </a:p>
          <a:p>
            <a:pPr marL="0" indent="0">
              <a:buNone/>
            </a:pPr>
            <a:r>
              <a:rPr lang="es-MX" cap="none" dirty="0" smtClean="0"/>
              <a:t> para mujeres era de 78 años y para los hombres era de casi 73 años.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55" y="5016320"/>
            <a:ext cx="1927538" cy="15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64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¿POR QUÉ ES IMPORTANTE </a:t>
            </a:r>
            <a:r>
              <a:rPr lang="es-MX" sz="2400" dirty="0" err="1" smtClean="0"/>
              <a:t>CONOCEr</a:t>
            </a:r>
            <a:r>
              <a:rPr lang="es-MX" sz="2400" dirty="0" smtClean="0"/>
              <a:t> LA ESPERANZA DE VIDA?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12890"/>
            <a:ext cx="10363826" cy="407830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PÁG. 113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3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48496" y="1326524"/>
            <a:ext cx="8500056" cy="48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765"/>
          </a:xfrm>
        </p:spPr>
        <p:txBody>
          <a:bodyPr/>
          <a:lstStyle/>
          <a:p>
            <a:r>
              <a:rPr lang="es-MX" dirty="0" smtClean="0"/>
              <a:t>Tipos de pirámides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2617" t="51381" r="18824" b="16834"/>
          <a:stretch/>
        </p:blipFill>
        <p:spPr>
          <a:xfrm>
            <a:off x="2421228" y="1828800"/>
            <a:ext cx="6606861" cy="3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2678" t="26408" r="17295" b="13039"/>
          <a:stretch/>
        </p:blipFill>
        <p:spPr>
          <a:xfrm>
            <a:off x="1970469" y="1094704"/>
            <a:ext cx="7778838" cy="50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Lección 9 causas y consecuencias de la migración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68192"/>
            <a:ext cx="10363826" cy="432300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MIGRACIÓN.-E</a:t>
            </a:r>
            <a:r>
              <a:rPr lang="es-MX" cap="none" dirty="0" smtClean="0"/>
              <a:t>s el desplazamiento de las personas de un lugar a otro. Tiene como propósito salir del lugar en el que reside para (origen) para vivir en otro espacio (destino).</a:t>
            </a:r>
          </a:p>
          <a:p>
            <a:pPr marL="0" indent="0">
              <a:buNone/>
            </a:pPr>
            <a:endParaRPr lang="es-MX" cap="none" dirty="0"/>
          </a:p>
          <a:p>
            <a:pPr marL="0" indent="0">
              <a:buNone/>
            </a:pPr>
            <a:r>
              <a:rPr lang="es-MX" cap="none" dirty="0" smtClean="0"/>
              <a:t>Los migrantes reciben dos nombres: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es-MX" cap="none" dirty="0" smtClean="0"/>
              <a:t>Emigrantes.-Las personas que abandonan sus lugares de origen, e decir se van.                 (representan un saldo negativo para el crecimiento de la población)</a:t>
            </a:r>
          </a:p>
          <a:p>
            <a:pPr marL="0" indent="0">
              <a:buNone/>
            </a:pPr>
            <a:endParaRPr lang="es-MX" cap="none" dirty="0" smtClean="0"/>
          </a:p>
          <a:p>
            <a:pPr marL="457200" indent="-457200">
              <a:buAutoNum type="alphaLcParenR"/>
            </a:pPr>
            <a:r>
              <a:rPr lang="es-MX" cap="none" dirty="0" smtClean="0"/>
              <a:t>Inmigrante.-Se les dice así a las personas que llegan a un lugar distinto al de origen.            (representan un saldo positivo para el crecimiento  del componente social)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933" y="2317867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217</TotalTime>
  <Words>474</Words>
  <Application>Microsoft Office PowerPoint</Application>
  <PresentationFormat>Panorámica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Tw Cen MT</vt:lpstr>
      <vt:lpstr>Gota</vt:lpstr>
      <vt:lpstr>Dinámica de la población y sus implicaciones</vt:lpstr>
      <vt:lpstr>Completa el siguiente cuadro comparativo pág 110 y 111</vt:lpstr>
      <vt:lpstr>Cuadro comparativo</vt:lpstr>
      <vt:lpstr>Indicadores que nos permiten el estudio de la población</vt:lpstr>
      <vt:lpstr>¿POR QUÉ ES IMPORTANTE CONOCEr LA ESPERANZA DE VIDA?</vt:lpstr>
      <vt:lpstr>Presentación de PowerPoint</vt:lpstr>
      <vt:lpstr>Tipos de pirámides</vt:lpstr>
      <vt:lpstr>Presentación de PowerPoint</vt:lpstr>
      <vt:lpstr>Lección 9 causas y consecuencias de la migración</vt:lpstr>
      <vt:lpstr>Completa el siguiente cuadro sinóptico</vt:lpstr>
      <vt:lpstr>Presentación de PowerPoint</vt:lpstr>
      <vt:lpstr>Causas de la migración </vt:lpstr>
      <vt:lpstr>LOS FLUJOS MIGRATORIOS SE HAN DADO EN VARIAS MODALIDADES</vt:lpstr>
      <vt:lpstr>En qué consiste el fenómeno de la terciarización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Dinámica de la población y sus implicaciones</dc:title>
  <dc:creator>Equipo</dc:creator>
  <cp:lastModifiedBy>Equipo</cp:lastModifiedBy>
  <cp:revision>17</cp:revision>
  <dcterms:created xsi:type="dcterms:W3CDTF">2021-01-15T15:16:25Z</dcterms:created>
  <dcterms:modified xsi:type="dcterms:W3CDTF">2022-02-11T18:20:11Z</dcterms:modified>
</cp:coreProperties>
</file>