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76" y="1197735"/>
            <a:ext cx="8165206" cy="43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5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CULTURA DE PAZ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74254" y="1390918"/>
            <a:ext cx="9830358" cy="4520304"/>
          </a:xfrm>
        </p:spPr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cultura de paz.- C</a:t>
            </a:r>
            <a:r>
              <a:rPr lang="es-MX" dirty="0" smtClean="0"/>
              <a:t>onsiste </a:t>
            </a:r>
            <a:r>
              <a:rPr lang="es-MX" dirty="0"/>
              <a:t>en una serie de valores, actitudes y comportamientos que rechazan la violencia y gestionan los conflictos mediante el diálogo y la negociación de una solución justa para las partes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Está presente si hay un entorno libre de violencia en el que todos puedan ejercer sus derechos de manera pacífica.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255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898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>¿CÓMO PROMOVER UNA SOCIEDAD DE PAZ? </a:t>
            </a:r>
            <a:endParaRPr lang="es-MX" sz="1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9511" y="1275008"/>
            <a:ext cx="8915400" cy="5293037"/>
          </a:xfrm>
        </p:spPr>
        <p:txBody>
          <a:bodyPr/>
          <a:lstStyle/>
          <a:p>
            <a:r>
              <a:rPr lang="es-MX" dirty="0" smtClean="0"/>
              <a:t>Ejerciendo nuestros derechos y deberes.</a:t>
            </a:r>
          </a:p>
          <a:p>
            <a:r>
              <a:rPr lang="es-MX" dirty="0" smtClean="0"/>
              <a:t>Respetando los Derechos de los demás</a:t>
            </a:r>
          </a:p>
          <a:p>
            <a:r>
              <a:rPr lang="es-MX" dirty="0" smtClean="0"/>
              <a:t>Estado vigile el cumplimiento de las leyes</a:t>
            </a:r>
          </a:p>
          <a:p>
            <a:r>
              <a:rPr lang="es-MX" dirty="0" smtClean="0"/>
              <a:t>Que se atiendan las necesidades y deseos de la población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b="1" dirty="0" smtClean="0"/>
              <a:t>Para promover una cultura de paz se requiere de la participación social</a:t>
            </a:r>
          </a:p>
          <a:p>
            <a:pPr marL="0" indent="0">
              <a:buNone/>
            </a:pPr>
            <a:r>
              <a:rPr lang="es-MX" dirty="0" smtClean="0"/>
              <a:t>¿cómo?</a:t>
            </a:r>
          </a:p>
          <a:p>
            <a:pPr marL="0" indent="0">
              <a:buNone/>
            </a:pPr>
            <a:r>
              <a:rPr lang="es-MX" dirty="0"/>
              <a:t>P</a:t>
            </a:r>
            <a:r>
              <a:rPr lang="es-MX" dirty="0" smtClean="0"/>
              <a:t>ues mediante acciones </a:t>
            </a:r>
            <a:r>
              <a:rPr lang="es-MX" dirty="0"/>
              <a:t>y actitudes como la concepción positiva de los conflictos, el rechazo a la violencia, el respeto a los derechos humanos, entre </a:t>
            </a:r>
            <a:r>
              <a:rPr lang="es-MX" dirty="0" smtClean="0"/>
              <a:t>otros y hacerlo extensivo.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340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2891" y="624110"/>
            <a:ext cx="9791722" cy="985749"/>
          </a:xfrm>
        </p:spPr>
        <p:txBody>
          <a:bodyPr>
            <a:normAutofit fontScale="90000"/>
          </a:bodyPr>
          <a:lstStyle/>
          <a:p>
            <a:r>
              <a:rPr lang="es-MX" sz="2700" dirty="0" smtClean="0"/>
              <a:t>En nuestra vida cotidiana en la sociedad  encontramos conductas y actitudes contrarias a la cultura de paz</a:t>
            </a:r>
            <a:r>
              <a:rPr lang="es-MX" dirty="0" smtClean="0"/>
              <a:t>.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0267" y="2195152"/>
            <a:ext cx="8915400" cy="208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9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7867"/>
          </a:xfrm>
        </p:spPr>
        <p:txBody>
          <a:bodyPr>
            <a:normAutofit/>
          </a:bodyPr>
          <a:lstStyle/>
          <a:p>
            <a:r>
              <a:rPr lang="es-MX" sz="1800" b="1" dirty="0"/>
              <a:t>Relaciona los desafíos que amenazan la paz con su significado</a:t>
            </a:r>
            <a:r>
              <a:rPr lang="es-MX" sz="1800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22738" y="1043189"/>
            <a:ext cx="9714449" cy="58148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1.-  </a:t>
            </a:r>
            <a:r>
              <a:rPr lang="es-MX" sz="2900" dirty="0" smtClean="0"/>
              <a:t>Incremento </a:t>
            </a:r>
            <a:r>
              <a:rPr lang="es-MX" sz="2900" dirty="0"/>
              <a:t>de delitos como robo, extorsión, secuestros y el crimen organizado, </a:t>
            </a:r>
            <a:r>
              <a:rPr lang="es-MX" sz="2900" dirty="0" smtClean="0"/>
              <a:t>    entre </a:t>
            </a:r>
            <a:r>
              <a:rPr lang="es-MX" sz="2900" dirty="0"/>
              <a:t>otros</a:t>
            </a:r>
            <a:r>
              <a:rPr lang="es-MX" sz="2900" dirty="0" smtClean="0"/>
              <a:t>._____________________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2</a:t>
            </a:r>
            <a:r>
              <a:rPr lang="es-MX" sz="2900" dirty="0" smtClean="0"/>
              <a:t>.-Falta </a:t>
            </a:r>
            <a:r>
              <a:rPr lang="es-MX" sz="2900" dirty="0"/>
              <a:t>de castigo o de sanción al cometer delitos o participar en actos de corrupción, entre otros</a:t>
            </a:r>
            <a:r>
              <a:rPr lang="es-MX" sz="2900" dirty="0" smtClean="0"/>
              <a:t>._________________________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3</a:t>
            </a:r>
            <a:r>
              <a:rPr lang="es-MX" sz="2900" dirty="0" smtClean="0"/>
              <a:t>.-Pobreza</a:t>
            </a:r>
            <a:r>
              <a:rPr lang="es-MX" sz="2900" dirty="0"/>
              <a:t>, falta de oportunidades educativas, falta de agua, explotación laboral, medio ambiente deteriorado, entre otros</a:t>
            </a:r>
            <a:r>
              <a:rPr lang="es-MX" sz="2900" dirty="0" smtClean="0"/>
              <a:t>._________________________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4</a:t>
            </a:r>
            <a:r>
              <a:rPr lang="es-MX" sz="2900" dirty="0" smtClean="0"/>
              <a:t>.-Cuando </a:t>
            </a:r>
            <a:r>
              <a:rPr lang="es-MX" sz="2900" dirty="0"/>
              <a:t>un servidor público utiliza su cargo indebidamente para violar los derechos de una persona o grupo o aplicar injustamente la ley</a:t>
            </a:r>
            <a:r>
              <a:rPr lang="es-MX" sz="2900" dirty="0" smtClean="0"/>
              <a:t>.________________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5</a:t>
            </a:r>
            <a:r>
              <a:rPr lang="es-MX" sz="2900" dirty="0" smtClean="0"/>
              <a:t>.-Ideas </a:t>
            </a:r>
            <a:r>
              <a:rPr lang="es-MX" sz="2900" dirty="0"/>
              <a:t>que defienden la superioridad de un grupo de personas sobre otros e incluso, justifican la marginación de aquellos a quienes ven como inferiores</a:t>
            </a:r>
            <a:r>
              <a:rPr lang="es-MX" sz="2900" dirty="0" smtClean="0"/>
              <a:t>.</a:t>
            </a:r>
          </a:p>
          <a:p>
            <a:pPr marL="0" indent="0">
              <a:buNone/>
            </a:pPr>
            <a:r>
              <a:rPr lang="es-MX" sz="2900" dirty="0"/>
              <a:t> </a:t>
            </a:r>
            <a:r>
              <a:rPr lang="es-MX" sz="2900" dirty="0" smtClean="0"/>
              <a:t>      ________________________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6</a:t>
            </a:r>
            <a:r>
              <a:rPr lang="es-MX" sz="2900" dirty="0" smtClean="0"/>
              <a:t>.-Trato </a:t>
            </a:r>
            <a:r>
              <a:rPr lang="es-MX" sz="2900" dirty="0"/>
              <a:t>diferente y perjudicial que se da a una persona o grupo por motivos de raza, género, etnia, edad, sexo, ideas políticas, nacionalidad o religión, entre otras</a:t>
            </a:r>
            <a:r>
              <a:rPr lang="es-MX" sz="2900" dirty="0" smtClean="0"/>
              <a:t>._________________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7</a:t>
            </a:r>
            <a:r>
              <a:rPr lang="es-MX" sz="2900" dirty="0" smtClean="0"/>
              <a:t>.-Lucha </a:t>
            </a:r>
            <a:r>
              <a:rPr lang="es-MX" sz="2900" dirty="0"/>
              <a:t>competitiva entre países por el desarrollo. Predominio de artefactos bélicos poderosos y letales. </a:t>
            </a:r>
            <a:r>
              <a:rPr lang="es-MX" sz="2900" dirty="0" smtClean="0"/>
              <a:t>________________________</a:t>
            </a:r>
            <a:endParaRPr lang="es-MX" sz="2900" dirty="0"/>
          </a:p>
          <a:p>
            <a:pPr marL="0" indent="0">
              <a:buNone/>
            </a:pPr>
            <a:r>
              <a:rPr lang="es-MX" sz="2900" b="1" dirty="0" smtClean="0"/>
              <a:t>8</a:t>
            </a:r>
            <a:r>
              <a:rPr lang="es-MX" sz="2900" dirty="0" smtClean="0"/>
              <a:t>.-Faltas </a:t>
            </a:r>
            <a:r>
              <a:rPr lang="es-MX" sz="2900" dirty="0"/>
              <a:t>de respeto a la autonomía y a las formas de gobierno de otros países. Derivado de intervención</a:t>
            </a:r>
            <a:r>
              <a:rPr lang="es-MX" sz="2900" dirty="0" smtClean="0"/>
              <a:t>.____________________________</a:t>
            </a:r>
            <a:endParaRPr lang="es-MX" sz="2900" dirty="0"/>
          </a:p>
          <a:p>
            <a:pPr marL="0" indent="0" algn="ctr">
              <a:buNone/>
            </a:pPr>
            <a:r>
              <a:rPr lang="es-MX" sz="2900" b="1" dirty="0"/>
              <a:t>Abuso de </a:t>
            </a:r>
            <a:r>
              <a:rPr lang="es-MX" sz="2900" b="1" dirty="0" smtClean="0"/>
              <a:t>poder   -    Discriminación   -     Racismo    -    Carrera armamentista      </a:t>
            </a:r>
          </a:p>
          <a:p>
            <a:pPr marL="0" indent="0" algn="ctr">
              <a:buNone/>
            </a:pPr>
            <a:r>
              <a:rPr lang="es-MX" sz="2900" b="1" dirty="0" smtClean="0"/>
              <a:t>-   Situaciones </a:t>
            </a:r>
            <a:r>
              <a:rPr lang="es-MX" sz="2900" b="1" dirty="0"/>
              <a:t>sociales </a:t>
            </a:r>
            <a:r>
              <a:rPr lang="es-MX" sz="2900" b="1" dirty="0" smtClean="0"/>
              <a:t>insatisfactorias    -    Delincuencia</a:t>
            </a:r>
            <a:endParaRPr lang="es-MX" sz="2900" b="1" dirty="0"/>
          </a:p>
          <a:p>
            <a:pPr marL="0" indent="0" algn="ctr">
              <a:buNone/>
            </a:pPr>
            <a:r>
              <a:rPr lang="es-MX" sz="2900" b="1" dirty="0" smtClean="0"/>
              <a:t>      -     Intervencionismo        -         Impunidad</a:t>
            </a:r>
            <a:endParaRPr lang="es-MX" sz="2900" b="1" dirty="0"/>
          </a:p>
        </p:txBody>
      </p:sp>
    </p:spTree>
    <p:extLst>
      <p:ext uri="{BB962C8B-B14F-4D97-AF65-F5344CB8AC3E}">
        <p14:creationId xmlns:p14="http://schemas.microsoft.com/office/powerpoint/2010/main" val="356598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200" dirty="0"/>
              <a:t>Todos esos desafíos que restringen el ejercicio de la cultura de paz son complejos y requieren para su atención de la participación conjunta y activa del Estado y la sociedad. Algunas de las medidas que se pueden poner en práctica con este fin son: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Promover por medio de campañas la erradicación de la violencia y el respeto de los derechos humanos.</a:t>
            </a:r>
          </a:p>
          <a:p>
            <a:r>
              <a:rPr lang="es-MX" dirty="0"/>
              <a:t>Introducir, desarrollar y practicar técnicas de resolución de conflictos y cultura de paz, o participar en foros en donde se apliquen estas estrategias.</a:t>
            </a:r>
          </a:p>
          <a:p>
            <a:r>
              <a:rPr lang="es-MX" dirty="0"/>
              <a:t>Apoyar a las organizaciones, programas del gobierno u otras instancias que defiendan los valores de la coexistencia pacífica.</a:t>
            </a:r>
          </a:p>
          <a:p>
            <a:r>
              <a:rPr lang="es-MX" dirty="0"/>
              <a:t>Potenciar el diálogo acudiendo a los foros de debate que surjan en la localidad respecto a un tema que afecte a todos.</a:t>
            </a:r>
          </a:p>
          <a:p>
            <a:r>
              <a:rPr lang="es-MX" dirty="0"/>
              <a:t>No utilizar ni fomentar los estereotipos, prejuicios o cualquier discurso que menosprecie la diversidad</a:t>
            </a:r>
          </a:p>
        </p:txBody>
      </p:sp>
    </p:spTree>
    <p:extLst>
      <p:ext uri="{BB962C8B-B14F-4D97-AF65-F5344CB8AC3E}">
        <p14:creationId xmlns:p14="http://schemas.microsoft.com/office/powerpoint/2010/main" val="3982428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8953" y="624109"/>
            <a:ext cx="9585660" cy="921355"/>
          </a:xfrm>
        </p:spPr>
        <p:txBody>
          <a:bodyPr>
            <a:normAutofit/>
          </a:bodyPr>
          <a:lstStyle/>
          <a:p>
            <a:r>
              <a:rPr lang="es-MX" sz="2000" b="1" dirty="0" smtClean="0"/>
              <a:t>S9</a:t>
            </a:r>
            <a:r>
              <a:rPr lang="es-MX" sz="1600" b="1" dirty="0" smtClean="0"/>
              <a:t> EL CONFLICTO  COMO MOTOR DE TRANSFORMACIÓN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 smtClean="0"/>
              <a:t>PROPÓSITO: Valorarás el conflicto como una oportunidad para que personas o naciones transformen relaciones negativas en relaciones que les permitan vivir una cultura de paz.</a:t>
            </a:r>
            <a:endParaRPr lang="es-MX" sz="1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29555" y="1545463"/>
            <a:ext cx="10075057" cy="4726547"/>
          </a:xfrm>
        </p:spPr>
        <p:txBody>
          <a:bodyPr/>
          <a:lstStyle/>
          <a:p>
            <a:r>
              <a:rPr lang="es-MX" dirty="0"/>
              <a:t>El ser humano es esencialmente sociable y tiene la necesidad de realizar su vida en comunidad. Como consecuencia de la convivencia con otros, existe la posibilidad de enfrentar desacuerdos o conflictos, </a:t>
            </a:r>
            <a:r>
              <a:rPr lang="es-MX" dirty="0" smtClean="0"/>
              <a:t>por </a:t>
            </a:r>
            <a:r>
              <a:rPr lang="es-MX" dirty="0"/>
              <a:t>la </a:t>
            </a:r>
            <a:r>
              <a:rPr lang="es-MX" dirty="0" smtClean="0"/>
              <a:t>diversidad.</a:t>
            </a:r>
          </a:p>
          <a:p>
            <a:endParaRPr lang="es-MX" dirty="0"/>
          </a:p>
          <a:p>
            <a:r>
              <a:rPr lang="es-MX" dirty="0" smtClean="0"/>
              <a:t>Es </a:t>
            </a:r>
            <a:r>
              <a:rPr lang="es-MX" dirty="0"/>
              <a:t>conveniente recordar que el conflicto surge de manera natural por la confrontación de distintas ideas, intereses, posturas o sentimientos, lo cual ocurre con frecuencia en todos los ámbitos de nuestra vida</a:t>
            </a:r>
            <a:r>
              <a:rPr lang="es-MX" dirty="0" smtClean="0"/>
              <a:t>.</a:t>
            </a:r>
          </a:p>
          <a:p>
            <a:endParaRPr lang="es-MX" dirty="0"/>
          </a:p>
          <a:p>
            <a:r>
              <a:rPr lang="es-MX" dirty="0"/>
              <a:t>El reconocimiento de las diferencias —saber que no somos ni debemos ser idénticos unos a otros, ni física ni culturalmente— es de utilidad para evitar relaciones injustas</a:t>
            </a:r>
          </a:p>
        </p:txBody>
      </p:sp>
    </p:spTree>
    <p:extLst>
      <p:ext uri="{BB962C8B-B14F-4D97-AF65-F5344CB8AC3E}">
        <p14:creationId xmlns:p14="http://schemas.microsoft.com/office/powerpoint/2010/main" val="343932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es-MX" dirty="0" smtClean="0"/>
              <a:t>¿CÓMO ENFRENTAR EL CONFLICTO?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09859" y="1390918"/>
            <a:ext cx="9894753" cy="4520304"/>
          </a:xfrm>
        </p:spPr>
        <p:txBody>
          <a:bodyPr/>
          <a:lstStyle/>
          <a:p>
            <a:r>
              <a:rPr lang="es-MX" dirty="0" smtClean="0"/>
              <a:t>RESOLVER EJERCICIO 103 Y 104 (DIÁLOGO Y ACTITUD EMPÁTICA)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Diálogo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actitud empática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587" y="1861266"/>
            <a:ext cx="3248025" cy="14097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624" y="4408666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9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000" b="1" dirty="0"/>
              <a:t>El valor del conflicto</a:t>
            </a:r>
            <a:r>
              <a:rPr lang="es-MX" sz="2000" dirty="0"/>
              <a:t/>
            </a:r>
            <a:br>
              <a:rPr lang="es-MX" sz="2000" dirty="0"/>
            </a:br>
            <a:r>
              <a:rPr lang="es-MX" sz="2000" dirty="0"/>
              <a:t>Si bien el término conflicto se asocia a una situación negativa, en la práctica puede ser una oportunidad para aprender a percibir otros puntos de vista y apreciar la diversidad.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6828" y="1777285"/>
            <a:ext cx="9997784" cy="4790940"/>
          </a:xfrm>
        </p:spPr>
        <p:txBody>
          <a:bodyPr/>
          <a:lstStyle/>
          <a:p>
            <a:pPr marL="0" indent="0">
              <a:buNone/>
            </a:pPr>
            <a:r>
              <a:rPr lang="es-MX" b="1" dirty="0"/>
              <a:t>Señala si son </a:t>
            </a:r>
            <a:r>
              <a:rPr lang="es-MX" b="1" dirty="0" smtClean="0"/>
              <a:t>verdaderas (v) </a:t>
            </a:r>
            <a:r>
              <a:rPr lang="es-MX" b="1" dirty="0"/>
              <a:t>o </a:t>
            </a:r>
            <a:r>
              <a:rPr lang="es-MX" b="1" dirty="0" smtClean="0"/>
              <a:t>falsas (f) </a:t>
            </a:r>
            <a:r>
              <a:rPr lang="es-MX" b="1" dirty="0"/>
              <a:t>las afirmaciones</a:t>
            </a:r>
            <a:r>
              <a:rPr lang="es-MX" b="1" dirty="0" smtClean="0"/>
              <a:t>.</a:t>
            </a:r>
          </a:p>
          <a:p>
            <a:pPr>
              <a:buAutoNum type="alphaLcParenR"/>
            </a:pPr>
            <a:r>
              <a:rPr lang="es-MX" dirty="0" smtClean="0"/>
              <a:t>El </a:t>
            </a:r>
            <a:r>
              <a:rPr lang="es-MX" dirty="0"/>
              <a:t>conflicto es parte de la vida con los otros, surge de la confrontación de distintas ideas, intereses, posturas o sentimientos</a:t>
            </a:r>
            <a:r>
              <a:rPr lang="es-MX" dirty="0" smtClean="0"/>
              <a:t>.</a:t>
            </a:r>
          </a:p>
          <a:p>
            <a:pPr>
              <a:buAutoNum type="alphaLcParenR"/>
            </a:pPr>
            <a:r>
              <a:rPr lang="es-MX" dirty="0" smtClean="0"/>
              <a:t> </a:t>
            </a:r>
            <a:r>
              <a:rPr lang="es-MX" dirty="0"/>
              <a:t>El conflicto permite visibilizar las diferencias, identificar de qué tipo son y escuchar todas las voces</a:t>
            </a:r>
            <a:r>
              <a:rPr lang="es-MX" dirty="0" smtClean="0"/>
              <a:t>.</a:t>
            </a:r>
          </a:p>
          <a:p>
            <a:pPr>
              <a:buAutoNum type="alphaLcParenR"/>
            </a:pPr>
            <a:r>
              <a:rPr lang="es-MX" dirty="0"/>
              <a:t>La actitud empática es la capacidad para organizar la vida del otro e identificar sus emociones</a:t>
            </a:r>
            <a:r>
              <a:rPr lang="es-MX" dirty="0" smtClean="0"/>
              <a:t>.</a:t>
            </a:r>
          </a:p>
          <a:p>
            <a:pPr>
              <a:buAutoNum type="alphaLcParenR"/>
            </a:pPr>
            <a:r>
              <a:rPr lang="es-MX" dirty="0"/>
              <a:t>Para lograr acuerdos es necesario que cada parte tenga derecho a pensar libremente y manifestar sus convicciones</a:t>
            </a:r>
            <a:r>
              <a:rPr lang="es-MX" dirty="0" smtClean="0"/>
              <a:t>.</a:t>
            </a:r>
          </a:p>
          <a:p>
            <a:pPr>
              <a:buAutoNum type="alphaLcParenR"/>
            </a:pPr>
            <a:r>
              <a:rPr lang="es-MX" dirty="0"/>
              <a:t>No hay posibilidad de aprendizaje en el conflicto ya que se polarizan las posturas y es imposible conciliar</a:t>
            </a:r>
            <a:r>
              <a:rPr lang="es-MX" dirty="0" smtClean="0"/>
              <a:t>.</a:t>
            </a:r>
          </a:p>
          <a:p>
            <a:pPr>
              <a:buAutoNum type="alphaLcParenR"/>
            </a:pPr>
            <a:r>
              <a:rPr lang="es-MX"/>
              <a:t>La cultura de paz y el conflicto son dos caras de un mismo fenómeno, mantienen entre sí una relación dinámica y compleja.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0648185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812</Words>
  <Application>Microsoft Office PowerPoint</Application>
  <PresentationFormat>Panorámica</PresentationFormat>
  <Paragraphs>61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Espiral</vt:lpstr>
      <vt:lpstr>Presentación de PowerPoint</vt:lpstr>
      <vt:lpstr>CULTURA DE PAZ</vt:lpstr>
      <vt:lpstr>¿CÓMO PROMOVER UNA SOCIEDAD DE PAZ? </vt:lpstr>
      <vt:lpstr>En nuestra vida cotidiana en la sociedad  encontramos conductas y actitudes contrarias a la cultura de paz. </vt:lpstr>
      <vt:lpstr>Relaciona los desafíos que amenazan la paz con su significado.</vt:lpstr>
      <vt:lpstr>Todos esos desafíos que restringen el ejercicio de la cultura de paz son complejos y requieren para su atención de la participación conjunta y activa del Estado y la sociedad. Algunas de las medidas que se pueden poner en práctica con este fin son: </vt:lpstr>
      <vt:lpstr>S9 EL CONFLICTO  COMO MOTOR DE TRANSFORMACIÓN PROPÓSITO: Valorarás el conflicto como una oportunidad para que personas o naciones transformen relaciones negativas en relaciones que les permitan vivir una cultura de paz.</vt:lpstr>
      <vt:lpstr>¿CÓMO ENFRENTAR EL CONFLICTO?</vt:lpstr>
      <vt:lpstr>El valor del conflicto Si bien el término conflicto se asocia a una situación negativa, en la práctica puede ser una oportunidad para aprender a percibir otros puntos de vista y apreciar la diversidad.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</dc:creator>
  <cp:lastModifiedBy>Equipo</cp:lastModifiedBy>
  <cp:revision>10</cp:revision>
  <dcterms:created xsi:type="dcterms:W3CDTF">2021-03-18T00:38:22Z</dcterms:created>
  <dcterms:modified xsi:type="dcterms:W3CDTF">2022-02-04T18:38:24Z</dcterms:modified>
</cp:coreProperties>
</file>