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S 7  PROMOVER Y DEFENDER LA LIBERTAD</a:t>
            </a:r>
            <a:endParaRPr lang="es-MX" dirty="0"/>
          </a:p>
        </p:txBody>
      </p:sp>
      <p:sp>
        <p:nvSpPr>
          <p:cNvPr id="3" name="Subtítulo 2"/>
          <p:cNvSpPr>
            <a:spLocks noGrp="1"/>
          </p:cNvSpPr>
          <p:nvPr>
            <p:ph type="subTitle" idx="1"/>
          </p:nvPr>
        </p:nvSpPr>
        <p:spPr/>
        <p:txBody>
          <a:bodyPr/>
          <a:lstStyle/>
          <a:p>
            <a:r>
              <a:rPr lang="es-MX" dirty="0" smtClean="0"/>
              <a:t>Propósito: Participarás en acciones para promover y defender activamente el respeto a la libertad en el espacio escolar.</a:t>
            </a:r>
            <a:endParaRPr lang="es-MX" dirty="0"/>
          </a:p>
        </p:txBody>
      </p:sp>
    </p:spTree>
    <p:extLst>
      <p:ext uri="{BB962C8B-B14F-4D97-AF65-F5344CB8AC3E}">
        <p14:creationId xmlns:p14="http://schemas.microsoft.com/office/powerpoint/2010/main" val="73944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35617" y="515155"/>
            <a:ext cx="9868995" cy="5396067"/>
          </a:xfrm>
        </p:spPr>
        <p:txBody>
          <a:bodyPr/>
          <a:lstStyle/>
          <a:p>
            <a:r>
              <a:rPr lang="es-MX" dirty="0"/>
              <a:t>Además de fomentar el respeto a la libertad en la escuela con nuestras actitudes y acciones particulares, podemos echar mano de algunos mecanismos institucionales </a:t>
            </a:r>
            <a:r>
              <a:rPr lang="es-MX" dirty="0" smtClean="0"/>
              <a:t>que </a:t>
            </a:r>
            <a:r>
              <a:rPr lang="es-MX" dirty="0"/>
              <a:t>nos permitan ser escuchados por las autoridades del plantel para que nos ayuden a solucionar aquello que nos afecta o para que lo resuelvan, mediante la aplicación de medidas que sólo ellas pueden llevar a </a:t>
            </a:r>
            <a:r>
              <a:rPr lang="es-MX" dirty="0" smtClean="0"/>
              <a:t>cabo tales como: (completar) </a:t>
            </a:r>
            <a:endParaRPr lang="es-MX" dirty="0" smtClean="0"/>
          </a:p>
          <a:p>
            <a:r>
              <a:rPr lang="es-MX" dirty="0" smtClean="0"/>
              <a:t>PETICIONES Y QUEJAS ANTE LAS AUTORIDADES pág. 90</a:t>
            </a:r>
            <a:endParaRPr lang="es-MX" dirty="0"/>
          </a:p>
        </p:txBody>
      </p:sp>
    </p:spTree>
    <p:extLst>
      <p:ext uri="{BB962C8B-B14F-4D97-AF65-F5344CB8AC3E}">
        <p14:creationId xmlns:p14="http://schemas.microsoft.com/office/powerpoint/2010/main" val="389581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14322" t="20906" r="15345" b="16374"/>
          <a:stretch/>
        </p:blipFill>
        <p:spPr>
          <a:xfrm>
            <a:off x="1313645" y="991673"/>
            <a:ext cx="8062175" cy="3193961"/>
          </a:xfrm>
          <a:prstGeom prst="rect">
            <a:avLst/>
          </a:prstGeom>
        </p:spPr>
      </p:pic>
      <p:sp>
        <p:nvSpPr>
          <p:cNvPr id="5" name="CuadroTexto 4"/>
          <p:cNvSpPr txBox="1"/>
          <p:nvPr/>
        </p:nvSpPr>
        <p:spPr>
          <a:xfrm>
            <a:off x="2240924" y="4765183"/>
            <a:ext cx="7366715" cy="923330"/>
          </a:xfrm>
          <a:prstGeom prst="rect">
            <a:avLst/>
          </a:prstGeom>
          <a:noFill/>
        </p:spPr>
        <p:txBody>
          <a:bodyPr wrap="square" rtlCol="0">
            <a:spAutoFit/>
          </a:bodyPr>
          <a:lstStyle/>
          <a:p>
            <a:r>
              <a:rPr lang="es-MX" dirty="0" smtClean="0"/>
              <a:t>DIF- QUEJA- ACCIÓN- EXPULSAR- ATENCIÓN PSICOLÓGICA- SOCIEDAD DE ALUMNOS-SEP- ELABORAR REGLAMENTO- DEBATE Y PERIÓDICO MURAL- </a:t>
            </a:r>
            <a:endParaRPr lang="es-MX" dirty="0"/>
          </a:p>
        </p:txBody>
      </p:sp>
    </p:spTree>
    <p:extLst>
      <p:ext uri="{BB962C8B-B14F-4D97-AF65-F5344CB8AC3E}">
        <p14:creationId xmlns:p14="http://schemas.microsoft.com/office/powerpoint/2010/main" val="396046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63777"/>
          </a:xfrm>
        </p:spPr>
        <p:txBody>
          <a:bodyPr/>
          <a:lstStyle/>
          <a:p>
            <a:r>
              <a:rPr lang="es-MX" dirty="0" smtClean="0"/>
              <a:t>L 1  LA LIBERTAD EN LA ESCUELA</a:t>
            </a:r>
            <a:endParaRPr lang="es-MX" dirty="0"/>
          </a:p>
        </p:txBody>
      </p:sp>
      <p:sp>
        <p:nvSpPr>
          <p:cNvPr id="3" name="Marcador de contenido 2"/>
          <p:cNvSpPr>
            <a:spLocks noGrp="1"/>
          </p:cNvSpPr>
          <p:nvPr>
            <p:ph idx="1"/>
          </p:nvPr>
        </p:nvSpPr>
        <p:spPr>
          <a:xfrm>
            <a:off x="1687132" y="1481070"/>
            <a:ext cx="9817480" cy="4430152"/>
          </a:xfrm>
        </p:spPr>
        <p:txBody>
          <a:bodyPr/>
          <a:lstStyle/>
          <a:p>
            <a:pPr marL="0" indent="0">
              <a:buNone/>
            </a:pPr>
            <a:r>
              <a:rPr lang="es-MX" dirty="0"/>
              <a:t>Reflexiona y responde lo siguiente.</a:t>
            </a:r>
          </a:p>
          <a:p>
            <a:pPr marL="0" indent="0">
              <a:buNone/>
            </a:pPr>
            <a:r>
              <a:rPr lang="es-MX" dirty="0"/>
              <a:t>¿La escuela es un espacio que favorece el derecho a la libertad en sus distintas manifestaciones? Argumenta tu respuesta.</a:t>
            </a:r>
          </a:p>
          <a:p>
            <a:pPr marL="0" indent="0">
              <a:buNone/>
            </a:pPr>
            <a:r>
              <a:rPr lang="es-MX" dirty="0"/>
              <a:t>¿Qué aspectos y condiciones permiten que los alumnos se expresen con libertad en la escuela?</a:t>
            </a:r>
          </a:p>
          <a:p>
            <a:pPr marL="0" indent="0">
              <a:buNone/>
            </a:pPr>
            <a:r>
              <a:rPr lang="es-MX" dirty="0"/>
              <a:t>¿Cuáles consideras que son los límites de la libertad en el ámbito escolar?</a:t>
            </a:r>
          </a:p>
          <a:p>
            <a:pPr marL="0" indent="0">
              <a:buNone/>
            </a:pPr>
            <a:r>
              <a:rPr lang="es-MX" dirty="0"/>
              <a:t>¿Has promovido y respetado el derecho a la libertad en tu escuela? ¿De qué manera?</a:t>
            </a:r>
          </a:p>
        </p:txBody>
      </p:sp>
      <p:pic>
        <p:nvPicPr>
          <p:cNvPr id="4" name="Imagen 3"/>
          <p:cNvPicPr>
            <a:picLocks noChangeAspect="1"/>
          </p:cNvPicPr>
          <p:nvPr/>
        </p:nvPicPr>
        <p:blipFill>
          <a:blip r:embed="rId2"/>
          <a:stretch>
            <a:fillRect/>
          </a:stretch>
        </p:blipFill>
        <p:spPr>
          <a:xfrm>
            <a:off x="4158803" y="4185633"/>
            <a:ext cx="3864735" cy="2076048"/>
          </a:xfrm>
          <a:prstGeom prst="rect">
            <a:avLst/>
          </a:prstGeom>
        </p:spPr>
      </p:pic>
    </p:spTree>
    <p:extLst>
      <p:ext uri="{BB962C8B-B14F-4D97-AF65-F5344CB8AC3E}">
        <p14:creationId xmlns:p14="http://schemas.microsoft.com/office/powerpoint/2010/main" val="21598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28172"/>
          </a:xfrm>
        </p:spPr>
        <p:txBody>
          <a:bodyPr/>
          <a:lstStyle/>
          <a:p>
            <a:r>
              <a:rPr lang="es-MX" dirty="0" smtClean="0"/>
              <a:t>RESPETO A LA LIBERTAD EN LA ESCUELA</a:t>
            </a:r>
            <a:endParaRPr lang="es-MX" dirty="0"/>
          </a:p>
        </p:txBody>
      </p:sp>
      <p:sp>
        <p:nvSpPr>
          <p:cNvPr id="3" name="Marcador de contenido 2"/>
          <p:cNvSpPr>
            <a:spLocks noGrp="1"/>
          </p:cNvSpPr>
          <p:nvPr>
            <p:ph idx="1"/>
          </p:nvPr>
        </p:nvSpPr>
        <p:spPr>
          <a:xfrm>
            <a:off x="2589212" y="1571223"/>
            <a:ext cx="8915400" cy="4339999"/>
          </a:xfrm>
        </p:spPr>
        <p:txBody>
          <a:bodyPr/>
          <a:lstStyle/>
          <a:p>
            <a:r>
              <a:rPr lang="es-MX" dirty="0"/>
              <a:t>Libertad .- </a:t>
            </a:r>
            <a:r>
              <a:rPr lang="es-MX" dirty="0" smtClean="0"/>
              <a:t>​En </a:t>
            </a:r>
            <a:r>
              <a:rPr lang="es-MX" dirty="0"/>
              <a:t>sentido amplio es la capacidad humana de actuar según la propia voluntad</a:t>
            </a:r>
            <a:r>
              <a:rPr lang="es-MX" dirty="0" smtClean="0"/>
              <a:t>.</a:t>
            </a:r>
          </a:p>
          <a:p>
            <a:pPr marL="0" indent="0">
              <a:buNone/>
            </a:pPr>
            <a:r>
              <a:rPr lang="es-MX" dirty="0" smtClean="0"/>
              <a:t>-Es el poder elegir u optar por algo (en base a nuestros deseos, gustos, preferencias e intereses</a:t>
            </a:r>
          </a:p>
          <a:p>
            <a:pPr marL="0" indent="0">
              <a:buNone/>
            </a:pPr>
            <a:r>
              <a:rPr lang="es-MX" dirty="0" smtClean="0"/>
              <a:t>-Es un derecho</a:t>
            </a:r>
          </a:p>
          <a:p>
            <a:pPr marL="0" indent="0">
              <a:buNone/>
            </a:pPr>
            <a:r>
              <a:rPr lang="es-MX" dirty="0" smtClean="0"/>
              <a:t>-Se ejerce de manera autónoma</a:t>
            </a:r>
          </a:p>
          <a:p>
            <a:pPr marL="0" indent="0">
              <a:buNone/>
            </a:pPr>
            <a:r>
              <a:rPr lang="es-MX" dirty="0" smtClean="0"/>
              <a:t>-Es decidir qué hacer y de qué manera</a:t>
            </a:r>
          </a:p>
          <a:p>
            <a:pPr marL="0" indent="0">
              <a:buNone/>
            </a:pPr>
            <a:r>
              <a:rPr lang="es-MX" dirty="0" smtClean="0"/>
              <a:t>-Conlleva a la responsabilidad (asumen las consecuencias de los actos propios)</a:t>
            </a:r>
          </a:p>
          <a:p>
            <a:pPr marL="0" indent="0">
              <a:buNone/>
            </a:pPr>
            <a:r>
              <a:rPr lang="es-MX" dirty="0" smtClean="0"/>
              <a:t>-Es usar tu libre albedrío (poder hacer algo por elección)</a:t>
            </a:r>
            <a:endParaRPr lang="es-MX" dirty="0"/>
          </a:p>
        </p:txBody>
      </p:sp>
    </p:spTree>
    <p:extLst>
      <p:ext uri="{BB962C8B-B14F-4D97-AF65-F5344CB8AC3E}">
        <p14:creationId xmlns:p14="http://schemas.microsoft.com/office/powerpoint/2010/main" val="423269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55313" y="746975"/>
            <a:ext cx="10049299" cy="5164247"/>
          </a:xfrm>
        </p:spPr>
        <p:txBody>
          <a:bodyPr/>
          <a:lstStyle/>
          <a:p>
            <a:pPr marL="0" indent="0">
              <a:buNone/>
            </a:pPr>
            <a:r>
              <a:rPr lang="es-MX" dirty="0" smtClean="0"/>
              <a:t>La libertad en la escuela está sujeta a limitaciones:</a:t>
            </a:r>
          </a:p>
          <a:p>
            <a:pPr marL="0" indent="0">
              <a:buNone/>
            </a:pPr>
            <a:endParaRPr lang="es-MX" dirty="0" smtClean="0"/>
          </a:p>
          <a:p>
            <a:r>
              <a:rPr lang="es-MX" dirty="0" smtClean="0"/>
              <a:t>A) </a:t>
            </a:r>
            <a:r>
              <a:rPr lang="es-MX" dirty="0"/>
              <a:t>internas </a:t>
            </a:r>
            <a:r>
              <a:rPr lang="es-MX" dirty="0" smtClean="0"/>
              <a:t>.-Son </a:t>
            </a:r>
            <a:r>
              <a:rPr lang="es-MX" dirty="0"/>
              <a:t>las que tú mismo trazas e impones, independientemente de las normas reglamentarias. En esta forma de ejercer la libertad, tú autorregulas tu conducta con base en lo que consideras más conveniente para tu proyecto de </a:t>
            </a:r>
            <a:r>
              <a:rPr lang="es-MX" dirty="0" smtClean="0"/>
              <a:t>vida.</a:t>
            </a:r>
          </a:p>
          <a:p>
            <a:pPr marL="0" indent="0">
              <a:buNone/>
            </a:pPr>
            <a:endParaRPr lang="es-MX" dirty="0" smtClean="0"/>
          </a:p>
          <a:p>
            <a:r>
              <a:rPr lang="es-MX" dirty="0" smtClean="0"/>
              <a:t>B</a:t>
            </a:r>
            <a:r>
              <a:rPr lang="es-MX" dirty="0"/>
              <a:t>) externas.- </a:t>
            </a:r>
            <a:r>
              <a:rPr lang="es-MX" dirty="0" smtClean="0"/>
              <a:t>se </a:t>
            </a:r>
            <a:r>
              <a:rPr lang="es-MX" dirty="0"/>
              <a:t>desprenden del reglamento que rige las relaciones en el plantel, por lo que, si bien tienes el derecho de ejercer tu libertad, también tienes el deber de respetar la libertad, la dignidad humana y los derechos de los demás —compañeros, docentes, </a:t>
            </a:r>
            <a:r>
              <a:rPr lang="es-MX" dirty="0" smtClean="0"/>
              <a:t>directivos.</a:t>
            </a:r>
          </a:p>
          <a:p>
            <a:endParaRPr lang="es-MX" dirty="0"/>
          </a:p>
          <a:p>
            <a:pPr marL="0" indent="0">
              <a:buNone/>
            </a:pPr>
            <a:r>
              <a:rPr lang="es-MX" dirty="0"/>
              <a:t>Quien actúa éticamente no lo hace por temor a la sanción que conlleva transgredir una norma ni por quedar bien con los demás, sino porque es leal a sus valores.</a:t>
            </a:r>
          </a:p>
        </p:txBody>
      </p:sp>
    </p:spTree>
    <p:extLst>
      <p:ext uri="{BB962C8B-B14F-4D97-AF65-F5344CB8AC3E}">
        <p14:creationId xmlns:p14="http://schemas.microsoft.com/office/powerpoint/2010/main" val="4038398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rotWithShape="1">
          <a:blip r:embed="rId2"/>
          <a:srcRect l="14613" t="19884" r="15820" b="5125"/>
          <a:stretch/>
        </p:blipFill>
        <p:spPr>
          <a:xfrm>
            <a:off x="2228045" y="1210613"/>
            <a:ext cx="8667482" cy="4108361"/>
          </a:xfrm>
          <a:prstGeom prst="rect">
            <a:avLst/>
          </a:prstGeom>
        </p:spPr>
      </p:pic>
      <p:sp>
        <p:nvSpPr>
          <p:cNvPr id="6" name="CuadroTexto 5"/>
          <p:cNvSpPr txBox="1"/>
          <p:nvPr/>
        </p:nvSpPr>
        <p:spPr>
          <a:xfrm>
            <a:off x="2228045" y="592428"/>
            <a:ext cx="8422783" cy="369332"/>
          </a:xfrm>
          <a:prstGeom prst="rect">
            <a:avLst/>
          </a:prstGeom>
          <a:noFill/>
        </p:spPr>
        <p:txBody>
          <a:bodyPr wrap="square" rtlCol="0">
            <a:spAutoFit/>
          </a:bodyPr>
          <a:lstStyle/>
          <a:p>
            <a:r>
              <a:rPr lang="es-MX"/>
              <a:t>Coloca las palabras que completan las afirmaciones.</a:t>
            </a:r>
            <a:endParaRPr lang="es-MX" dirty="0"/>
          </a:p>
        </p:txBody>
      </p:sp>
    </p:spTree>
    <p:extLst>
      <p:ext uri="{BB962C8B-B14F-4D97-AF65-F5344CB8AC3E}">
        <p14:creationId xmlns:p14="http://schemas.microsoft.com/office/powerpoint/2010/main" val="2656131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25141"/>
          </a:xfrm>
        </p:spPr>
        <p:txBody>
          <a:bodyPr>
            <a:normAutofit fontScale="90000"/>
          </a:bodyPr>
          <a:lstStyle/>
          <a:p>
            <a:r>
              <a:rPr lang="es-MX" sz="3100" dirty="0"/>
              <a:t>Relaciona las acciones con los tipos de libertad</a:t>
            </a:r>
            <a:r>
              <a:rPr lang="es-MX" dirty="0"/>
              <a:t>.</a:t>
            </a:r>
          </a:p>
        </p:txBody>
      </p:sp>
      <p:pic>
        <p:nvPicPr>
          <p:cNvPr id="4" name="Marcador de contenido 3"/>
          <p:cNvPicPr>
            <a:picLocks noGrp="1" noChangeAspect="1"/>
          </p:cNvPicPr>
          <p:nvPr>
            <p:ph idx="1"/>
          </p:nvPr>
        </p:nvPicPr>
        <p:blipFill rotWithShape="1">
          <a:blip r:embed="rId2"/>
          <a:srcRect l="14346" t="26739" r="16036" b="18323"/>
          <a:stretch/>
        </p:blipFill>
        <p:spPr>
          <a:xfrm>
            <a:off x="2073499" y="1403796"/>
            <a:ext cx="8976574" cy="4997003"/>
          </a:xfrm>
          <a:prstGeom prst="rect">
            <a:avLst/>
          </a:prstGeom>
        </p:spPr>
      </p:pic>
    </p:spTree>
    <p:extLst>
      <p:ext uri="{BB962C8B-B14F-4D97-AF65-F5344CB8AC3E}">
        <p14:creationId xmlns:p14="http://schemas.microsoft.com/office/powerpoint/2010/main" val="24005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76656"/>
          </a:xfrm>
        </p:spPr>
        <p:txBody>
          <a:bodyPr/>
          <a:lstStyle/>
          <a:p>
            <a:r>
              <a:rPr lang="es-MX" dirty="0" smtClean="0"/>
              <a:t>RESPONDE   pág</a:t>
            </a:r>
            <a:r>
              <a:rPr lang="es-MX" dirty="0" smtClean="0"/>
              <a:t>. 87 </a:t>
            </a:r>
            <a:endParaRPr lang="es-MX" dirty="0"/>
          </a:p>
        </p:txBody>
      </p:sp>
      <p:sp>
        <p:nvSpPr>
          <p:cNvPr id="3" name="Marcador de contenido 2"/>
          <p:cNvSpPr>
            <a:spLocks noGrp="1"/>
          </p:cNvSpPr>
          <p:nvPr>
            <p:ph idx="1"/>
          </p:nvPr>
        </p:nvSpPr>
        <p:spPr>
          <a:xfrm>
            <a:off x="1571223" y="1300765"/>
            <a:ext cx="9933389" cy="5087155"/>
          </a:xfrm>
        </p:spPr>
        <p:txBody>
          <a:bodyPr/>
          <a:lstStyle/>
          <a:p>
            <a:pPr marL="0" indent="0">
              <a:buNone/>
            </a:pPr>
            <a:r>
              <a:rPr lang="es-MX" dirty="0" smtClean="0"/>
              <a:t>1.-¿Por </a:t>
            </a:r>
            <a:r>
              <a:rPr lang="es-MX" dirty="0"/>
              <a:t>qué </a:t>
            </a:r>
            <a:r>
              <a:rPr lang="es-MX" dirty="0" smtClean="0"/>
              <a:t>la </a:t>
            </a:r>
            <a:r>
              <a:rPr lang="es-MX" dirty="0"/>
              <a:t>falta de respeto a la libertad de cualquier persona </a:t>
            </a:r>
            <a:r>
              <a:rPr lang="es-MX" dirty="0" smtClean="0"/>
              <a:t>se considera lesiva?</a:t>
            </a:r>
            <a:endParaRPr lang="es-MX" dirty="0"/>
          </a:p>
        </p:txBody>
      </p:sp>
    </p:spTree>
    <p:extLst>
      <p:ext uri="{BB962C8B-B14F-4D97-AF65-F5344CB8AC3E}">
        <p14:creationId xmlns:p14="http://schemas.microsoft.com/office/powerpoint/2010/main" val="3368945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285" y="624110"/>
            <a:ext cx="9727327" cy="1280890"/>
          </a:xfrm>
        </p:spPr>
        <p:txBody>
          <a:bodyPr>
            <a:normAutofit fontScale="90000"/>
          </a:bodyPr>
          <a:lstStyle/>
          <a:p>
            <a:r>
              <a:rPr lang="es-MX" dirty="0" smtClean="0"/>
              <a:t>L2 Acciones </a:t>
            </a:r>
            <a:r>
              <a:rPr lang="es-MX" dirty="0"/>
              <a:t>para promover y defender la </a:t>
            </a:r>
            <a:r>
              <a:rPr lang="es-MX" dirty="0" smtClean="0"/>
              <a:t>libertad (pág. 88)</a:t>
            </a:r>
            <a:r>
              <a:rPr lang="es-MX" dirty="0"/>
              <a:t/>
            </a:r>
            <a:br>
              <a:rPr lang="es-MX" dirty="0"/>
            </a:br>
            <a:r>
              <a:rPr lang="es-MX" dirty="0"/>
              <a:t> </a:t>
            </a:r>
          </a:p>
        </p:txBody>
      </p:sp>
      <p:sp>
        <p:nvSpPr>
          <p:cNvPr id="3" name="Marcador de contenido 2"/>
          <p:cNvSpPr>
            <a:spLocks noGrp="1"/>
          </p:cNvSpPr>
          <p:nvPr>
            <p:ph idx="1"/>
          </p:nvPr>
        </p:nvSpPr>
        <p:spPr>
          <a:xfrm>
            <a:off x="1687132" y="2133599"/>
            <a:ext cx="9817480" cy="4254321"/>
          </a:xfrm>
        </p:spPr>
        <p:txBody>
          <a:bodyPr/>
          <a:lstStyle/>
          <a:p>
            <a:pPr marL="0" indent="0">
              <a:buNone/>
            </a:pPr>
            <a:r>
              <a:rPr lang="es-MX" dirty="0"/>
              <a:t>Muchos jóvenes en nuestro país no saben a qué tienen derecho y viven con la idea de que no hay nada más qué hacer para tener una mejor calidad de vida y acceder al bienestar integral: no ser explotados, discriminados o violentados por ser quienes son, etcétera. ¿Te has preguntado qué tan libre es una persona en un ambiente de intolerancia, discriminación o </a:t>
            </a:r>
            <a:r>
              <a:rPr lang="es-MX" dirty="0" smtClean="0"/>
              <a:t>violencia.</a:t>
            </a:r>
          </a:p>
          <a:p>
            <a:pPr marL="0" indent="0" algn="ctr">
              <a:buNone/>
            </a:pPr>
            <a:r>
              <a:rPr lang="es-MX" b="1" dirty="0" smtClean="0"/>
              <a:t>¿cómo promover la libertad?</a:t>
            </a:r>
          </a:p>
          <a:p>
            <a:pPr marL="0" indent="0">
              <a:buNone/>
            </a:pPr>
            <a:r>
              <a:rPr lang="es-MX" b="1" dirty="0" smtClean="0"/>
              <a:t>Puedes </a:t>
            </a:r>
            <a:r>
              <a:rPr lang="es-MX" b="1" dirty="0"/>
              <a:t>promoverla en tus diferentes esferas, principalmente en la escuela, practicando la tolerancia y la inclusión, rechazando las conductas violentas, oponiéndote a que otros cometan actos intolerantes, discriminatorios, violentos u ofensivos, y poniéndote de parte de los agredidos.</a:t>
            </a:r>
            <a:endParaRPr lang="es-MX" b="1" dirty="0" smtClean="0"/>
          </a:p>
          <a:p>
            <a:pPr marL="0" indent="0" algn="ctr">
              <a:buNone/>
            </a:pPr>
            <a:endParaRPr lang="es-MX" dirty="0"/>
          </a:p>
        </p:txBody>
      </p:sp>
    </p:spTree>
    <p:extLst>
      <p:ext uri="{BB962C8B-B14F-4D97-AF65-F5344CB8AC3E}">
        <p14:creationId xmlns:p14="http://schemas.microsoft.com/office/powerpoint/2010/main" val="216525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63777"/>
          </a:xfrm>
        </p:spPr>
        <p:txBody>
          <a:bodyPr>
            <a:normAutofit/>
          </a:bodyPr>
          <a:lstStyle/>
          <a:p>
            <a:r>
              <a:rPr lang="es-MX" sz="2800" dirty="0" smtClean="0"/>
              <a:t>Acciones para la libertad</a:t>
            </a:r>
            <a:endParaRPr lang="es-MX" sz="2800" dirty="0"/>
          </a:p>
        </p:txBody>
      </p:sp>
      <p:sp>
        <p:nvSpPr>
          <p:cNvPr id="3" name="Marcador de contenido 2"/>
          <p:cNvSpPr>
            <a:spLocks noGrp="1"/>
          </p:cNvSpPr>
          <p:nvPr>
            <p:ph idx="1"/>
          </p:nvPr>
        </p:nvSpPr>
        <p:spPr>
          <a:xfrm>
            <a:off x="2589212" y="1481070"/>
            <a:ext cx="8915400" cy="5074276"/>
          </a:xfrm>
        </p:spPr>
        <p:txBody>
          <a:bodyPr>
            <a:normAutofit fontScale="92500" lnSpcReduction="20000"/>
          </a:bodyPr>
          <a:lstStyle/>
          <a:p>
            <a:pPr marL="0" indent="0">
              <a:buNone/>
            </a:pPr>
            <a:endParaRPr lang="es-MX" dirty="0"/>
          </a:p>
          <a:p>
            <a:pPr marL="0" indent="0">
              <a:buNone/>
            </a:pPr>
            <a:r>
              <a:rPr lang="es-MX" dirty="0"/>
              <a:t>Ejercer la libertad implica realizar acciones que muestren formas de convivir en armonía.</a:t>
            </a:r>
          </a:p>
          <a:p>
            <a:endParaRPr lang="es-MX" dirty="0"/>
          </a:p>
          <a:p>
            <a:pPr marL="0" indent="0">
              <a:buNone/>
            </a:pPr>
            <a:r>
              <a:rPr lang="es-MX" dirty="0"/>
              <a:t>Selecciona Sí o No en cada acción, considerando si cada una permite convivir en armonía.</a:t>
            </a:r>
          </a:p>
          <a:p>
            <a:endParaRPr lang="es-MX" dirty="0"/>
          </a:p>
          <a:p>
            <a:r>
              <a:rPr lang="es-MX" dirty="0"/>
              <a:t>a) La falta de respeto a la libertad de las personas, viola sus derechos humanos.</a:t>
            </a:r>
          </a:p>
          <a:p>
            <a:pPr marL="0" indent="0">
              <a:buNone/>
            </a:pPr>
            <a:r>
              <a:rPr lang="es-MX" dirty="0"/>
              <a:t>Sí  No</a:t>
            </a:r>
          </a:p>
          <a:p>
            <a:r>
              <a:rPr lang="es-MX" dirty="0"/>
              <a:t>b) Para ser aceptado es mejor unirme a las ideas de la mayoría.</a:t>
            </a:r>
          </a:p>
          <a:p>
            <a:pPr marL="0" indent="0">
              <a:buNone/>
            </a:pPr>
            <a:r>
              <a:rPr lang="es-MX" dirty="0"/>
              <a:t>Sí  No</a:t>
            </a:r>
          </a:p>
          <a:p>
            <a:r>
              <a:rPr lang="es-MX" dirty="0"/>
              <a:t>c) La libertad implica no involucrarse en actos discriminatorios.</a:t>
            </a:r>
          </a:p>
          <a:p>
            <a:pPr marL="0" indent="0">
              <a:buNone/>
            </a:pPr>
            <a:r>
              <a:rPr lang="es-MX" dirty="0"/>
              <a:t>Sí  No</a:t>
            </a:r>
          </a:p>
          <a:p>
            <a:r>
              <a:rPr lang="es-MX" dirty="0"/>
              <a:t>d) Uno es libre cuando decide por sí mismo a partir de la reflexión.</a:t>
            </a:r>
          </a:p>
          <a:p>
            <a:pPr marL="0" indent="0">
              <a:buNone/>
            </a:pPr>
            <a:r>
              <a:rPr lang="es-MX" dirty="0"/>
              <a:t>Sí  </a:t>
            </a:r>
            <a:r>
              <a:rPr lang="es-MX" dirty="0" smtClean="0"/>
              <a:t>No</a:t>
            </a:r>
            <a:endParaRPr lang="es-MX" dirty="0"/>
          </a:p>
        </p:txBody>
      </p:sp>
    </p:spTree>
    <p:extLst>
      <p:ext uri="{BB962C8B-B14F-4D97-AF65-F5344CB8AC3E}">
        <p14:creationId xmlns:p14="http://schemas.microsoft.com/office/powerpoint/2010/main" val="3761222510"/>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245</TotalTime>
  <Words>717</Words>
  <Application>Microsoft Office PowerPoint</Application>
  <PresentationFormat>Panorámica</PresentationFormat>
  <Paragraphs>48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Century Gothic</vt:lpstr>
      <vt:lpstr>Wingdings 3</vt:lpstr>
      <vt:lpstr>Espiral</vt:lpstr>
      <vt:lpstr>S 7  PROMOVER Y DEFENDER LA LIBERTAD</vt:lpstr>
      <vt:lpstr>L 1  LA LIBERTAD EN LA ESCUELA</vt:lpstr>
      <vt:lpstr>RESPETO A LA LIBERTAD EN LA ESCUELA</vt:lpstr>
      <vt:lpstr>Presentación de PowerPoint</vt:lpstr>
      <vt:lpstr>Presentación de PowerPoint</vt:lpstr>
      <vt:lpstr>Relaciona las acciones con los tipos de libertad.</vt:lpstr>
      <vt:lpstr>RESPONDE   pág. 87 </vt:lpstr>
      <vt:lpstr>L2 Acciones para promover y defender la libertad (pág. 88)  </vt:lpstr>
      <vt:lpstr>Acciones para la libertad</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11</cp:revision>
  <dcterms:created xsi:type="dcterms:W3CDTF">2021-01-28T04:17:59Z</dcterms:created>
  <dcterms:modified xsi:type="dcterms:W3CDTF">2021-02-11T00:50:00Z</dcterms:modified>
</cp:coreProperties>
</file>