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1/14/2022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1/14/2022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1/14/2022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1/14/2022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MX" dirty="0" smtClean="0"/>
              <a:t>Unidad 2</a:t>
            </a:r>
            <a:br>
              <a:rPr lang="es-MX" dirty="0" smtClean="0"/>
            </a:br>
            <a:r>
              <a:rPr lang="es-MX" sz="4000" dirty="0" smtClean="0"/>
              <a:t>s 7 las libertades fundamentales</a:t>
            </a:r>
            <a:endParaRPr lang="es-MX" dirty="0"/>
          </a:p>
        </p:txBody>
      </p:sp>
      <p:sp>
        <p:nvSpPr>
          <p:cNvPr id="3" name="Subtítulo 2"/>
          <p:cNvSpPr>
            <a:spLocks noGrp="1"/>
          </p:cNvSpPr>
          <p:nvPr>
            <p:ph type="subTitle" idx="1"/>
          </p:nvPr>
        </p:nvSpPr>
        <p:spPr>
          <a:xfrm>
            <a:off x="1371600" y="3632201"/>
            <a:ext cx="9448800" cy="2098898"/>
          </a:xfrm>
        </p:spPr>
        <p:txBody>
          <a:bodyPr>
            <a:normAutofit/>
          </a:bodyPr>
          <a:lstStyle/>
          <a:p>
            <a:r>
              <a:rPr lang="es-MX" dirty="0" smtClean="0"/>
              <a:t>APRENDIZAJE ESPERADO: Argumentarás sobre la vigencia de las libertades fundamentales como garantías de todo ciudadano y reconocerás sus desafíos.</a:t>
            </a:r>
            <a:endParaRPr lang="es-MX" dirty="0"/>
          </a:p>
        </p:txBody>
      </p:sp>
      <p:pic>
        <p:nvPicPr>
          <p:cNvPr id="4" name="Imagen 3"/>
          <p:cNvPicPr>
            <a:picLocks noChangeAspect="1"/>
          </p:cNvPicPr>
          <p:nvPr/>
        </p:nvPicPr>
        <p:blipFill>
          <a:blip r:embed="rId2"/>
          <a:stretch>
            <a:fillRect/>
          </a:stretch>
        </p:blipFill>
        <p:spPr>
          <a:xfrm>
            <a:off x="4967287" y="4436570"/>
            <a:ext cx="2257425" cy="2028825"/>
          </a:xfrm>
          <a:prstGeom prst="rect">
            <a:avLst/>
          </a:prstGeom>
        </p:spPr>
      </p:pic>
    </p:spTree>
    <p:extLst>
      <p:ext uri="{BB962C8B-B14F-4D97-AF65-F5344CB8AC3E}">
        <p14:creationId xmlns:p14="http://schemas.microsoft.com/office/powerpoint/2010/main" val="2856258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476518"/>
            <a:ext cx="10820400" cy="5742167"/>
          </a:xfrm>
        </p:spPr>
        <p:txBody>
          <a:bodyPr/>
          <a:lstStyle/>
          <a:p>
            <a:endParaRPr lang="es-MX" dirty="0"/>
          </a:p>
          <a:p>
            <a:endParaRPr lang="es-MX" dirty="0" smtClean="0"/>
          </a:p>
          <a:p>
            <a:endParaRPr lang="es-MX" dirty="0"/>
          </a:p>
          <a:p>
            <a:endParaRPr lang="es-MX" dirty="0" smtClean="0"/>
          </a:p>
          <a:p>
            <a:endParaRPr lang="es-MX" dirty="0"/>
          </a:p>
          <a:p>
            <a:endParaRPr lang="es-MX" dirty="0" smtClean="0"/>
          </a:p>
          <a:p>
            <a:endParaRPr lang="es-MX" dirty="0"/>
          </a:p>
          <a:p>
            <a:endParaRPr lang="es-MX" dirty="0" smtClean="0"/>
          </a:p>
          <a:p>
            <a:r>
              <a:rPr lang="es-MX" dirty="0" smtClean="0"/>
              <a:t>¿</a:t>
            </a:r>
            <a:r>
              <a:rPr lang="es-MX" dirty="0"/>
              <a:t>Cuáles son las diferencias entre las personas y qué características comparten</a:t>
            </a:r>
            <a:r>
              <a:rPr lang="es-MX" dirty="0" smtClean="0"/>
              <a:t>?</a:t>
            </a:r>
          </a:p>
          <a:p>
            <a:r>
              <a:rPr lang="es-MX" dirty="0"/>
              <a:t>¿Consideras que todas ellas deberían tener los mismos derechos y obligaciones?, ¿por qué</a:t>
            </a:r>
            <a:r>
              <a:rPr lang="es-MX" dirty="0" smtClean="0"/>
              <a:t>?</a:t>
            </a:r>
          </a:p>
          <a:p>
            <a:r>
              <a:rPr lang="es-MX" dirty="0" smtClean="0"/>
              <a:t>Realiza lectura del punto 6 y responde en tu libro </a:t>
            </a:r>
            <a:r>
              <a:rPr lang="es-MX" dirty="0" err="1" smtClean="0"/>
              <a:t>pág</a:t>
            </a:r>
            <a:r>
              <a:rPr lang="es-MX" dirty="0" smtClean="0"/>
              <a:t> 83</a:t>
            </a:r>
            <a:endParaRPr lang="es-MX" dirty="0"/>
          </a:p>
        </p:txBody>
      </p:sp>
      <p:pic>
        <p:nvPicPr>
          <p:cNvPr id="5" name="Imagen 4"/>
          <p:cNvPicPr>
            <a:picLocks noChangeAspect="1"/>
          </p:cNvPicPr>
          <p:nvPr/>
        </p:nvPicPr>
        <p:blipFill>
          <a:blip r:embed="rId2"/>
          <a:stretch>
            <a:fillRect/>
          </a:stretch>
        </p:blipFill>
        <p:spPr>
          <a:xfrm>
            <a:off x="3179606" y="953036"/>
            <a:ext cx="6038850" cy="2721869"/>
          </a:xfrm>
          <a:prstGeom prst="rect">
            <a:avLst/>
          </a:prstGeom>
        </p:spPr>
      </p:pic>
    </p:spTree>
    <p:extLst>
      <p:ext uri="{BB962C8B-B14F-4D97-AF65-F5344CB8AC3E}">
        <p14:creationId xmlns:p14="http://schemas.microsoft.com/office/powerpoint/2010/main" val="3686539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755334"/>
          </a:xfrm>
        </p:spPr>
        <p:txBody>
          <a:bodyPr>
            <a:normAutofit fontScale="90000"/>
          </a:bodyPr>
          <a:lstStyle/>
          <a:p>
            <a:r>
              <a:rPr lang="es-MX" sz="3600" dirty="0"/>
              <a:t>La libertad como garantía de todo ciudadano</a:t>
            </a:r>
          </a:p>
        </p:txBody>
      </p:sp>
      <p:sp>
        <p:nvSpPr>
          <p:cNvPr id="3" name="Marcador de contenido 2"/>
          <p:cNvSpPr>
            <a:spLocks noGrp="1"/>
          </p:cNvSpPr>
          <p:nvPr>
            <p:ph idx="1"/>
          </p:nvPr>
        </p:nvSpPr>
        <p:spPr>
          <a:xfrm>
            <a:off x="685800" y="1700012"/>
            <a:ext cx="10820400" cy="4518674"/>
          </a:xfrm>
        </p:spPr>
        <p:txBody>
          <a:bodyPr/>
          <a:lstStyle/>
          <a:p>
            <a:pPr marL="0" indent="0" algn="ctr">
              <a:buNone/>
            </a:pPr>
            <a:r>
              <a:rPr lang="es-MX" dirty="0" smtClean="0"/>
              <a:t>Libertad</a:t>
            </a:r>
          </a:p>
          <a:p>
            <a:pPr marL="0" indent="0" algn="ctr">
              <a:buNone/>
            </a:pPr>
            <a:endParaRPr lang="es-MX" dirty="0" smtClean="0"/>
          </a:p>
          <a:p>
            <a:pPr marL="0" indent="0" algn="ctr">
              <a:buNone/>
            </a:pPr>
            <a:r>
              <a:rPr lang="es-MX" dirty="0" smtClean="0"/>
              <a:t>Es </a:t>
            </a:r>
            <a:r>
              <a:rPr lang="es-MX" dirty="0"/>
              <a:t>la capacidad humana de actuar según la propia </a:t>
            </a:r>
            <a:r>
              <a:rPr lang="es-MX" dirty="0" smtClean="0"/>
              <a:t>voluntad, también es el poder elegir u optar por algo.</a:t>
            </a:r>
          </a:p>
          <a:p>
            <a:pPr marL="0" indent="0" algn="ctr">
              <a:buNone/>
            </a:pPr>
            <a:endParaRPr lang="es-MX" dirty="0"/>
          </a:p>
          <a:p>
            <a:pPr marL="0" indent="0" algn="ctr">
              <a:buNone/>
            </a:pPr>
            <a:r>
              <a:rPr lang="es-MX" dirty="0" smtClean="0"/>
              <a:t>Es un derecho reconocido tanto en nuestra Constitución  (art° 11Libertad de tránsito)como en la Declaración Universal de los Derechos Humanos. (Art° 1 Todas las personas nacen libres e iguales en dignidad y derechos) </a:t>
            </a:r>
          </a:p>
          <a:p>
            <a:pPr marL="0" indent="0" algn="ctr">
              <a:buNone/>
            </a:pPr>
            <a:endParaRPr lang="es-MX" dirty="0"/>
          </a:p>
        </p:txBody>
      </p:sp>
      <p:sp>
        <p:nvSpPr>
          <p:cNvPr id="4" name="Flecha abajo 3"/>
          <p:cNvSpPr/>
          <p:nvPr/>
        </p:nvSpPr>
        <p:spPr>
          <a:xfrm>
            <a:off x="5853684" y="2176530"/>
            <a:ext cx="484632" cy="244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p:cNvPicPr>
            <a:picLocks noChangeAspect="1"/>
          </p:cNvPicPr>
          <p:nvPr/>
        </p:nvPicPr>
        <p:blipFill>
          <a:blip r:embed="rId2"/>
          <a:stretch>
            <a:fillRect/>
          </a:stretch>
        </p:blipFill>
        <p:spPr>
          <a:xfrm>
            <a:off x="5821656" y="3297924"/>
            <a:ext cx="548688" cy="262151"/>
          </a:xfrm>
          <a:prstGeom prst="rect">
            <a:avLst/>
          </a:prstGeom>
        </p:spPr>
      </p:pic>
    </p:spTree>
    <p:extLst>
      <p:ext uri="{BB962C8B-B14F-4D97-AF65-F5344CB8AC3E}">
        <p14:creationId xmlns:p14="http://schemas.microsoft.com/office/powerpoint/2010/main" val="1820566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690940"/>
          </a:xfrm>
        </p:spPr>
        <p:txBody>
          <a:bodyPr/>
          <a:lstStyle/>
          <a:p>
            <a:pPr algn="ctr"/>
            <a:r>
              <a:rPr lang="es-MX" dirty="0" smtClean="0"/>
              <a:t>Libertades fundamentales</a:t>
            </a:r>
            <a:endParaRPr lang="es-MX" dirty="0"/>
          </a:p>
        </p:txBody>
      </p:sp>
      <p:sp>
        <p:nvSpPr>
          <p:cNvPr id="3" name="Marcador de contenido 2"/>
          <p:cNvSpPr>
            <a:spLocks noGrp="1"/>
          </p:cNvSpPr>
          <p:nvPr>
            <p:ph idx="1"/>
          </p:nvPr>
        </p:nvSpPr>
        <p:spPr>
          <a:xfrm>
            <a:off x="685800" y="2194558"/>
            <a:ext cx="10820400" cy="4024125"/>
          </a:xfrm>
        </p:spPr>
        <p:txBody>
          <a:bodyPr/>
          <a:lstStyle/>
          <a:p>
            <a:pPr marL="0" indent="0">
              <a:buNone/>
            </a:pPr>
            <a:r>
              <a:rPr lang="es-MX" dirty="0" smtClean="0"/>
              <a:t>Son consideradas esenciales  y están dirigidas a todos los seres humanos sin distinción.</a:t>
            </a:r>
            <a:endParaRPr lang="es-MX" dirty="0"/>
          </a:p>
        </p:txBody>
      </p:sp>
      <p:pic>
        <p:nvPicPr>
          <p:cNvPr id="6" name="Imagen 5"/>
          <p:cNvPicPr>
            <a:picLocks noChangeAspect="1"/>
          </p:cNvPicPr>
          <p:nvPr/>
        </p:nvPicPr>
        <p:blipFill>
          <a:blip r:embed="rId2"/>
          <a:stretch>
            <a:fillRect/>
          </a:stretch>
        </p:blipFill>
        <p:spPr>
          <a:xfrm>
            <a:off x="3829520" y="2965978"/>
            <a:ext cx="3371380" cy="2481287"/>
          </a:xfrm>
          <a:prstGeom prst="rect">
            <a:avLst/>
          </a:prstGeom>
        </p:spPr>
      </p:pic>
    </p:spTree>
    <p:extLst>
      <p:ext uri="{BB962C8B-B14F-4D97-AF65-F5344CB8AC3E}">
        <p14:creationId xmlns:p14="http://schemas.microsoft.com/office/powerpoint/2010/main" val="341326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549272"/>
          </a:xfrm>
        </p:spPr>
        <p:txBody>
          <a:bodyPr>
            <a:normAutofit/>
          </a:bodyPr>
          <a:lstStyle/>
          <a:p>
            <a:r>
              <a:rPr lang="es-MX" sz="2400" dirty="0" smtClean="0"/>
              <a:t>Libertades esenciales fundamentales</a:t>
            </a:r>
            <a:endParaRPr lang="es-MX" sz="2400" dirty="0"/>
          </a:p>
        </p:txBody>
      </p:sp>
      <p:pic>
        <p:nvPicPr>
          <p:cNvPr id="4" name="Marcador de contenido 3"/>
          <p:cNvPicPr>
            <a:picLocks noGrp="1" noChangeAspect="1"/>
          </p:cNvPicPr>
          <p:nvPr>
            <p:ph idx="1"/>
          </p:nvPr>
        </p:nvPicPr>
        <p:blipFill rotWithShape="1">
          <a:blip r:embed="rId2"/>
          <a:srcRect l="37467" t="30159" r="10603" b="5159"/>
          <a:stretch/>
        </p:blipFill>
        <p:spPr>
          <a:xfrm>
            <a:off x="2279561" y="1648496"/>
            <a:ext cx="7856111" cy="4881093"/>
          </a:xfrm>
          <a:prstGeom prst="rect">
            <a:avLst/>
          </a:prstGeom>
        </p:spPr>
      </p:pic>
    </p:spTree>
    <p:extLst>
      <p:ext uri="{BB962C8B-B14F-4D97-AF65-F5344CB8AC3E}">
        <p14:creationId xmlns:p14="http://schemas.microsoft.com/office/powerpoint/2010/main" val="429093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674254" y="1094705"/>
            <a:ext cx="9326825" cy="5097776"/>
          </a:xfrm>
          <a:prstGeom prst="rect">
            <a:avLst/>
          </a:prstGeom>
        </p:spPr>
      </p:pic>
    </p:spTree>
    <p:extLst>
      <p:ext uri="{BB962C8B-B14F-4D97-AF65-F5344CB8AC3E}">
        <p14:creationId xmlns:p14="http://schemas.microsoft.com/office/powerpoint/2010/main" val="464652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523514"/>
          </a:xfrm>
        </p:spPr>
        <p:txBody>
          <a:bodyPr>
            <a:normAutofit/>
          </a:bodyPr>
          <a:lstStyle/>
          <a:p>
            <a:pPr algn="ctr"/>
            <a:r>
              <a:rPr lang="es-MX" sz="2400" dirty="0" smtClean="0"/>
              <a:t>resuelve</a:t>
            </a:r>
            <a:endParaRPr lang="es-MX" sz="2400" dirty="0"/>
          </a:p>
        </p:txBody>
      </p:sp>
      <p:pic>
        <p:nvPicPr>
          <p:cNvPr id="4" name="Marcador de contenido 3"/>
          <p:cNvPicPr>
            <a:picLocks noGrp="1" noChangeAspect="1"/>
          </p:cNvPicPr>
          <p:nvPr>
            <p:ph idx="1"/>
          </p:nvPr>
        </p:nvPicPr>
        <p:blipFill rotWithShape="1">
          <a:blip r:embed="rId2"/>
          <a:srcRect l="13913" t="20664" r="15220" b="11485"/>
          <a:stretch/>
        </p:blipFill>
        <p:spPr>
          <a:xfrm>
            <a:off x="1262129" y="1287886"/>
            <a:ext cx="9401578" cy="4052327"/>
          </a:xfrm>
          <a:prstGeom prst="rect">
            <a:avLst/>
          </a:prstGeom>
        </p:spPr>
      </p:pic>
      <p:pic>
        <p:nvPicPr>
          <p:cNvPr id="5" name="Imagen 4"/>
          <p:cNvPicPr>
            <a:picLocks noChangeAspect="1"/>
          </p:cNvPicPr>
          <p:nvPr/>
        </p:nvPicPr>
        <p:blipFill rotWithShape="1">
          <a:blip r:embed="rId3"/>
          <a:srcRect l="21338" t="62543" r="24894" b="25433"/>
          <a:stretch/>
        </p:blipFill>
        <p:spPr>
          <a:xfrm>
            <a:off x="2163651" y="5340214"/>
            <a:ext cx="7920507" cy="824248"/>
          </a:xfrm>
          <a:prstGeom prst="rect">
            <a:avLst/>
          </a:prstGeom>
        </p:spPr>
      </p:pic>
    </p:spTree>
    <p:extLst>
      <p:ext uri="{BB962C8B-B14F-4D97-AF65-F5344CB8AC3E}">
        <p14:creationId xmlns:p14="http://schemas.microsoft.com/office/powerpoint/2010/main" val="26434340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626545"/>
          </a:xfrm>
        </p:spPr>
        <p:txBody>
          <a:bodyPr>
            <a:noAutofit/>
          </a:bodyPr>
          <a:lstStyle/>
          <a:p>
            <a:pPr algn="ctr"/>
            <a:r>
              <a:rPr lang="es-MX" sz="2800" dirty="0"/>
              <a:t>Cómo se ejercen las libertades fundamentales</a:t>
            </a:r>
          </a:p>
        </p:txBody>
      </p:sp>
      <p:sp>
        <p:nvSpPr>
          <p:cNvPr id="3" name="Marcador de contenido 2"/>
          <p:cNvSpPr>
            <a:spLocks noGrp="1"/>
          </p:cNvSpPr>
          <p:nvPr>
            <p:ph idx="1"/>
          </p:nvPr>
        </p:nvSpPr>
        <p:spPr>
          <a:xfrm>
            <a:off x="685800" y="1700012"/>
            <a:ext cx="10820400" cy="4518674"/>
          </a:xfrm>
        </p:spPr>
        <p:txBody>
          <a:bodyPr/>
          <a:lstStyle/>
          <a:p>
            <a:r>
              <a:rPr lang="es-MX" dirty="0"/>
              <a:t>¿Sabes qué leyes o instituciones garantizan nuestro derecho a la libertad? En México, como en la mayoría de los países democráticos, las libertades fundamentales están protegidas por las principales leyes del país. En la Constitución Política de los Estados Unidos Mexicanos esas libertades son reconocidas </a:t>
            </a:r>
            <a:r>
              <a:rPr lang="es-MX" dirty="0" smtClean="0"/>
              <a:t> </a:t>
            </a:r>
            <a:r>
              <a:rPr lang="es-MX" dirty="0"/>
              <a:t>y por tanto deben resguardarse en las leyes o códigos que emanan de ella.</a:t>
            </a:r>
          </a:p>
        </p:txBody>
      </p:sp>
    </p:spTree>
    <p:extLst>
      <p:ext uri="{BB962C8B-B14F-4D97-AF65-F5344CB8AC3E}">
        <p14:creationId xmlns:p14="http://schemas.microsoft.com/office/powerpoint/2010/main" val="496660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8610600" cy="549272"/>
          </a:xfrm>
        </p:spPr>
        <p:txBody>
          <a:bodyPr>
            <a:normAutofit/>
          </a:bodyPr>
          <a:lstStyle/>
          <a:p>
            <a:pPr algn="ctr"/>
            <a:r>
              <a:rPr lang="es-MX" sz="2400" dirty="0" smtClean="0"/>
              <a:t>COMPLETA PÁG 87 Y 88</a:t>
            </a:r>
            <a:endParaRPr lang="es-MX" sz="2400" dirty="0"/>
          </a:p>
        </p:txBody>
      </p:sp>
      <p:sp>
        <p:nvSpPr>
          <p:cNvPr id="3" name="Marcador de contenido 2"/>
          <p:cNvSpPr>
            <a:spLocks noGrp="1"/>
          </p:cNvSpPr>
          <p:nvPr>
            <p:ph idx="1"/>
          </p:nvPr>
        </p:nvSpPr>
        <p:spPr>
          <a:xfrm>
            <a:off x="685800" y="1481070"/>
            <a:ext cx="10820400" cy="4737615"/>
          </a:xfrm>
        </p:spPr>
        <p:txBody>
          <a:bodyPr/>
          <a:lstStyle/>
          <a:p>
            <a:pPr marL="0" indent="0" algn="ctr">
              <a:buNone/>
            </a:pPr>
            <a:r>
              <a:rPr lang="es-MX" dirty="0" smtClean="0"/>
              <a:t>CONSTIUCIÓN POLÍTICA DE LOS ESTADOS UNIDOS MEXICANOS</a:t>
            </a:r>
          </a:p>
          <a:p>
            <a:pPr marL="0" indent="0" algn="ctr">
              <a:buNone/>
            </a:pP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1563798482"/>
              </p:ext>
            </p:extLst>
          </p:nvPr>
        </p:nvGraphicFramePr>
        <p:xfrm>
          <a:off x="1928969" y="2226494"/>
          <a:ext cx="8128000" cy="1854200"/>
        </p:xfrm>
        <a:graphic>
          <a:graphicData uri="http://schemas.openxmlformats.org/drawingml/2006/table">
            <a:tbl>
              <a:tblPr firstRow="1" bandRow="1">
                <a:tableStyleId>{5C22544A-7EE6-4342-B048-85BDC9FD1C3A}</a:tableStyleId>
              </a:tblPr>
              <a:tblGrid>
                <a:gridCol w="2102118"/>
                <a:gridCol w="3012941"/>
                <a:gridCol w="3012941"/>
              </a:tblGrid>
              <a:tr h="370840">
                <a:tc>
                  <a:txBody>
                    <a:bodyPr/>
                    <a:lstStyle/>
                    <a:p>
                      <a:pPr algn="ctr"/>
                      <a:r>
                        <a:rPr lang="es-MX" dirty="0" smtClean="0"/>
                        <a:t>ARTÍCULOS</a:t>
                      </a:r>
                      <a:endParaRPr lang="es-MX" dirty="0"/>
                    </a:p>
                  </a:txBody>
                  <a:tcPr/>
                </a:tc>
                <a:tc gridSpan="2">
                  <a:txBody>
                    <a:bodyPr/>
                    <a:lstStyle/>
                    <a:p>
                      <a:pPr algn="l"/>
                      <a:r>
                        <a:rPr lang="es-MX" dirty="0" smtClean="0"/>
                        <a:t>    QUÉ ESTABLECE                      LÍMITE DE LA LBERTAD</a:t>
                      </a:r>
                      <a:endParaRPr lang="es-MX" dirty="0"/>
                    </a:p>
                  </a:txBody>
                  <a:tcPr/>
                </a:tc>
                <a:tc hMerge="1">
                  <a:txBody>
                    <a:bodyPr/>
                    <a:lstStyle/>
                    <a:p>
                      <a:endParaRPr lang="es-MX"/>
                    </a:p>
                  </a:txBody>
                  <a:tcPr/>
                </a:tc>
              </a:tr>
              <a:tr h="370840">
                <a:tc>
                  <a:txBody>
                    <a:bodyPr/>
                    <a:lstStyle/>
                    <a:p>
                      <a:pPr algn="ctr"/>
                      <a:r>
                        <a:rPr lang="es-MX" dirty="0" smtClean="0"/>
                        <a:t>5°</a:t>
                      </a:r>
                      <a:endParaRPr lang="es-MX" dirty="0"/>
                    </a:p>
                  </a:txBody>
                  <a:tcPr/>
                </a:tc>
                <a:tc>
                  <a:txBody>
                    <a:bodyPr/>
                    <a:lstStyle/>
                    <a:p>
                      <a:endParaRPr lang="es-MX" dirty="0"/>
                    </a:p>
                  </a:txBody>
                  <a:tcPr/>
                </a:tc>
                <a:tc>
                  <a:txBody>
                    <a:bodyPr/>
                    <a:lstStyle/>
                    <a:p>
                      <a:endParaRPr lang="es-MX" dirty="0"/>
                    </a:p>
                  </a:txBody>
                  <a:tcPr/>
                </a:tc>
              </a:tr>
              <a:tr h="370840">
                <a:tc>
                  <a:txBody>
                    <a:bodyPr/>
                    <a:lstStyle/>
                    <a:p>
                      <a:pPr algn="ctr"/>
                      <a:r>
                        <a:rPr lang="es-MX" dirty="0" smtClean="0"/>
                        <a:t>6°</a:t>
                      </a:r>
                      <a:endParaRPr lang="es-MX" dirty="0"/>
                    </a:p>
                  </a:txBody>
                  <a:tcPr/>
                </a:tc>
                <a:tc>
                  <a:txBody>
                    <a:bodyPr/>
                    <a:lstStyle/>
                    <a:p>
                      <a:endParaRPr lang="es-MX" dirty="0"/>
                    </a:p>
                  </a:txBody>
                  <a:tcPr/>
                </a:tc>
                <a:tc>
                  <a:txBody>
                    <a:bodyPr/>
                    <a:lstStyle/>
                    <a:p>
                      <a:endParaRPr lang="es-MX" dirty="0"/>
                    </a:p>
                  </a:txBody>
                  <a:tcPr/>
                </a:tc>
              </a:tr>
              <a:tr h="370840">
                <a:tc>
                  <a:txBody>
                    <a:bodyPr/>
                    <a:lstStyle/>
                    <a:p>
                      <a:pPr algn="ctr"/>
                      <a:r>
                        <a:rPr lang="es-MX" dirty="0" smtClean="0"/>
                        <a:t>9°</a:t>
                      </a:r>
                      <a:endParaRPr lang="es-MX" dirty="0"/>
                    </a:p>
                  </a:txBody>
                  <a:tcPr/>
                </a:tc>
                <a:tc>
                  <a:txBody>
                    <a:bodyPr/>
                    <a:lstStyle/>
                    <a:p>
                      <a:endParaRPr lang="es-MX" dirty="0"/>
                    </a:p>
                  </a:txBody>
                  <a:tcPr/>
                </a:tc>
                <a:tc>
                  <a:txBody>
                    <a:bodyPr/>
                    <a:lstStyle/>
                    <a:p>
                      <a:endParaRPr lang="es-MX" dirty="0"/>
                    </a:p>
                  </a:txBody>
                  <a:tcPr/>
                </a:tc>
              </a:tr>
              <a:tr h="370840">
                <a:tc>
                  <a:txBody>
                    <a:bodyPr/>
                    <a:lstStyle/>
                    <a:p>
                      <a:pPr algn="ctr"/>
                      <a:r>
                        <a:rPr lang="es-MX" dirty="0" smtClean="0"/>
                        <a:t>24°</a:t>
                      </a:r>
                      <a:endParaRPr lang="es-MX" dirty="0"/>
                    </a:p>
                  </a:txBody>
                  <a:tcPr/>
                </a:tc>
                <a:tc>
                  <a:txBody>
                    <a:bodyPr/>
                    <a:lstStyle/>
                    <a:p>
                      <a:endParaRPr lang="es-MX" dirty="0"/>
                    </a:p>
                  </a:txBody>
                  <a:tcPr/>
                </a:tc>
                <a:tc>
                  <a:txBody>
                    <a:bodyPr/>
                    <a:lstStyle/>
                    <a:p>
                      <a:endParaRPr lang="es-MX" dirty="0"/>
                    </a:p>
                  </a:txBody>
                  <a:tcPr/>
                </a:tc>
              </a:tr>
            </a:tbl>
          </a:graphicData>
        </a:graphic>
      </p:graphicFrame>
    </p:spTree>
    <p:extLst>
      <p:ext uri="{BB962C8B-B14F-4D97-AF65-F5344CB8AC3E}">
        <p14:creationId xmlns:p14="http://schemas.microsoft.com/office/powerpoint/2010/main" val="2239877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Estela de condensación</Template>
  <TotalTime>109</TotalTime>
  <Words>252</Words>
  <Application>Microsoft Office PowerPoint</Application>
  <PresentationFormat>Panorámica</PresentationFormat>
  <Paragraphs>33</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Century Gothic</vt:lpstr>
      <vt:lpstr>Estela de condensación</vt:lpstr>
      <vt:lpstr>Unidad 2 s 7 las libertades fundamentales</vt:lpstr>
      <vt:lpstr>Presentación de PowerPoint</vt:lpstr>
      <vt:lpstr>La libertad como garantía de todo ciudadano</vt:lpstr>
      <vt:lpstr>Libertades fundamentales</vt:lpstr>
      <vt:lpstr>Libertades esenciales fundamentales</vt:lpstr>
      <vt:lpstr>Presentación de PowerPoint</vt:lpstr>
      <vt:lpstr>resuelve</vt:lpstr>
      <vt:lpstr>Cómo se ejercen las libertades fundamentales</vt:lpstr>
      <vt:lpstr>COMPLETA PÁG 87 Y 88</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10</cp:revision>
  <dcterms:created xsi:type="dcterms:W3CDTF">2021-01-20T21:10:29Z</dcterms:created>
  <dcterms:modified xsi:type="dcterms:W3CDTF">2022-01-15T00:20:12Z</dcterms:modified>
</cp:coreProperties>
</file>