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2" r:id="rId5"/>
    <p:sldId id="260" r:id="rId6"/>
    <p:sldId id="261"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1EDF15-FE0A-4852-9DCD-FA7846CFD199}"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MX"/>
        </a:p>
      </dgm:t>
    </dgm:pt>
    <dgm:pt modelId="{C20DDE18-339C-4E65-9EBC-BDC8C155E331}">
      <dgm:prSet phldrT="[Texto]" custT="1"/>
      <dgm:spPr/>
      <dgm:t>
        <a:bodyPr/>
        <a:lstStyle/>
        <a:p>
          <a:r>
            <a:rPr lang="es-MX" sz="2400" dirty="0" smtClean="0"/>
            <a:t>ELEMENTOS QUE COMPARTEN LOS ADOLESCENTES DE UN GRUPO SOCIAL</a:t>
          </a:r>
          <a:endParaRPr lang="es-MX" sz="2400" dirty="0"/>
        </a:p>
      </dgm:t>
    </dgm:pt>
    <dgm:pt modelId="{0496AD71-4916-47F1-8DAE-409471E3A95B}" type="parTrans" cxnId="{43E3B333-76E4-4EBD-AE78-D48660F075D0}">
      <dgm:prSet/>
      <dgm:spPr/>
      <dgm:t>
        <a:bodyPr/>
        <a:lstStyle/>
        <a:p>
          <a:endParaRPr lang="es-MX"/>
        </a:p>
      </dgm:t>
    </dgm:pt>
    <dgm:pt modelId="{D25525A0-A043-4DDB-8597-5849BECD93FC}" type="sibTrans" cxnId="{43E3B333-76E4-4EBD-AE78-D48660F075D0}">
      <dgm:prSet/>
      <dgm:spPr/>
      <dgm:t>
        <a:bodyPr/>
        <a:lstStyle/>
        <a:p>
          <a:endParaRPr lang="es-MX"/>
        </a:p>
      </dgm:t>
    </dgm:pt>
    <dgm:pt modelId="{D8B3332B-261E-4726-A654-1D858099C275}">
      <dgm:prSet phldrT="[Texto]" custT="1"/>
      <dgm:spPr/>
      <dgm:t>
        <a:bodyPr/>
        <a:lstStyle/>
        <a:p>
          <a:r>
            <a:rPr lang="es-MX" sz="3200" dirty="0" smtClean="0"/>
            <a:t>LENGUAJE</a:t>
          </a:r>
          <a:endParaRPr lang="es-MX" sz="3200" dirty="0"/>
        </a:p>
      </dgm:t>
    </dgm:pt>
    <dgm:pt modelId="{3F8D1E2D-E5B1-425F-8F6A-B4F3C4496C86}" type="parTrans" cxnId="{2532C00C-C0A0-4C88-B64A-1C185C78A369}">
      <dgm:prSet/>
      <dgm:spPr/>
      <dgm:t>
        <a:bodyPr/>
        <a:lstStyle/>
        <a:p>
          <a:endParaRPr lang="es-MX"/>
        </a:p>
      </dgm:t>
    </dgm:pt>
    <dgm:pt modelId="{41F43991-CB03-495D-A658-09724E33FB99}" type="sibTrans" cxnId="{2532C00C-C0A0-4C88-B64A-1C185C78A369}">
      <dgm:prSet/>
      <dgm:spPr/>
      <dgm:t>
        <a:bodyPr/>
        <a:lstStyle/>
        <a:p>
          <a:endParaRPr lang="es-MX"/>
        </a:p>
      </dgm:t>
    </dgm:pt>
    <dgm:pt modelId="{3B97B268-D3FB-4D3C-81CD-85B7961E4859}">
      <dgm:prSet phldrT="[Texto]" custT="1"/>
      <dgm:spPr/>
      <dgm:t>
        <a:bodyPr/>
        <a:lstStyle/>
        <a:p>
          <a:r>
            <a:rPr lang="es-MX" sz="3200" dirty="0" smtClean="0"/>
            <a:t>OCIO Y DIVERSIÓN</a:t>
          </a:r>
          <a:endParaRPr lang="es-MX" sz="3200" dirty="0"/>
        </a:p>
      </dgm:t>
    </dgm:pt>
    <dgm:pt modelId="{C0410CA0-6A4C-48CE-90FC-985DD6CAAAC5}" type="parTrans" cxnId="{C534F7F5-D340-4046-AF0C-4C1D41005BFE}">
      <dgm:prSet/>
      <dgm:spPr/>
      <dgm:t>
        <a:bodyPr/>
        <a:lstStyle/>
        <a:p>
          <a:endParaRPr lang="es-MX"/>
        </a:p>
      </dgm:t>
    </dgm:pt>
    <dgm:pt modelId="{EB15DE40-F669-4185-87E7-B47049A6C6A4}" type="sibTrans" cxnId="{C534F7F5-D340-4046-AF0C-4C1D41005BFE}">
      <dgm:prSet/>
      <dgm:spPr/>
      <dgm:t>
        <a:bodyPr/>
        <a:lstStyle/>
        <a:p>
          <a:endParaRPr lang="es-MX"/>
        </a:p>
      </dgm:t>
    </dgm:pt>
    <dgm:pt modelId="{6E3B65ED-A124-4490-B08C-14B65224F2B2}">
      <dgm:prSet phldrT="[Texto]" custT="1"/>
      <dgm:spPr/>
      <dgm:t>
        <a:bodyPr/>
        <a:lstStyle/>
        <a:p>
          <a:r>
            <a:rPr lang="es-MX" sz="3200" dirty="0" smtClean="0"/>
            <a:t>INQUIETUDES Y AFICIONES </a:t>
          </a:r>
          <a:endParaRPr lang="es-MX" sz="3200" dirty="0"/>
        </a:p>
      </dgm:t>
    </dgm:pt>
    <dgm:pt modelId="{349C5914-2812-421B-87EA-D7E1447A852B}" type="parTrans" cxnId="{51F8C4A7-5870-4A14-886F-D7779C4871BE}">
      <dgm:prSet/>
      <dgm:spPr/>
      <dgm:t>
        <a:bodyPr/>
        <a:lstStyle/>
        <a:p>
          <a:endParaRPr lang="es-MX"/>
        </a:p>
      </dgm:t>
    </dgm:pt>
    <dgm:pt modelId="{A5AA0216-5C81-48A0-8EA6-C37508659566}" type="sibTrans" cxnId="{51F8C4A7-5870-4A14-886F-D7779C4871BE}">
      <dgm:prSet/>
      <dgm:spPr/>
      <dgm:t>
        <a:bodyPr/>
        <a:lstStyle/>
        <a:p>
          <a:endParaRPr lang="es-MX"/>
        </a:p>
      </dgm:t>
    </dgm:pt>
    <dgm:pt modelId="{F5A5D3E7-39BC-4608-A088-EA1E7D386C1E}">
      <dgm:prSet phldrT="[Texto]" custT="1"/>
      <dgm:spPr/>
      <dgm:t>
        <a:bodyPr/>
        <a:lstStyle/>
        <a:p>
          <a:r>
            <a:rPr lang="es-MX" sz="3200" dirty="0" smtClean="0"/>
            <a:t>PROBLEMAS</a:t>
          </a:r>
          <a:endParaRPr lang="es-MX" sz="3200" dirty="0"/>
        </a:p>
      </dgm:t>
    </dgm:pt>
    <dgm:pt modelId="{474E003C-F0AF-4D60-87B5-67909445B446}" type="parTrans" cxnId="{7750240F-B7F4-4F5A-B519-E5B25A972540}">
      <dgm:prSet/>
      <dgm:spPr/>
      <dgm:t>
        <a:bodyPr/>
        <a:lstStyle/>
        <a:p>
          <a:endParaRPr lang="es-MX"/>
        </a:p>
      </dgm:t>
    </dgm:pt>
    <dgm:pt modelId="{965F7F61-50F0-404A-9AE8-5137ED4835B2}" type="sibTrans" cxnId="{7750240F-B7F4-4F5A-B519-E5B25A972540}">
      <dgm:prSet/>
      <dgm:spPr/>
      <dgm:t>
        <a:bodyPr/>
        <a:lstStyle/>
        <a:p>
          <a:endParaRPr lang="es-MX"/>
        </a:p>
      </dgm:t>
    </dgm:pt>
    <dgm:pt modelId="{157910F3-2D21-420B-944C-ADF4FD33CA36}" type="pres">
      <dgm:prSet presAssocID="{4E1EDF15-FE0A-4852-9DCD-FA7846CFD199}" presName="composite" presStyleCnt="0">
        <dgm:presLayoutVars>
          <dgm:chMax val="1"/>
          <dgm:dir/>
          <dgm:resizeHandles val="exact"/>
        </dgm:presLayoutVars>
      </dgm:prSet>
      <dgm:spPr/>
    </dgm:pt>
    <dgm:pt modelId="{7E07713E-AB9C-4E43-B5CC-B32FB99DFEFA}" type="pres">
      <dgm:prSet presAssocID="{4E1EDF15-FE0A-4852-9DCD-FA7846CFD199}" presName="radial" presStyleCnt="0">
        <dgm:presLayoutVars>
          <dgm:animLvl val="ctr"/>
        </dgm:presLayoutVars>
      </dgm:prSet>
      <dgm:spPr/>
    </dgm:pt>
    <dgm:pt modelId="{A4067659-DFDA-4F00-9640-231D1B6F935D}" type="pres">
      <dgm:prSet presAssocID="{C20DDE18-339C-4E65-9EBC-BDC8C155E331}" presName="centerShape" presStyleLbl="vennNode1" presStyleIdx="0" presStyleCnt="5"/>
      <dgm:spPr/>
      <dgm:t>
        <a:bodyPr/>
        <a:lstStyle/>
        <a:p>
          <a:endParaRPr lang="es-MX"/>
        </a:p>
      </dgm:t>
    </dgm:pt>
    <dgm:pt modelId="{3597C072-A289-41DA-8C0E-8AAF24E7998C}" type="pres">
      <dgm:prSet presAssocID="{D8B3332B-261E-4726-A654-1D858099C275}" presName="node" presStyleLbl="vennNode1" presStyleIdx="1" presStyleCnt="5" custScaleX="179447">
        <dgm:presLayoutVars>
          <dgm:bulletEnabled val="1"/>
        </dgm:presLayoutVars>
      </dgm:prSet>
      <dgm:spPr/>
      <dgm:t>
        <a:bodyPr/>
        <a:lstStyle/>
        <a:p>
          <a:endParaRPr lang="es-MX"/>
        </a:p>
      </dgm:t>
    </dgm:pt>
    <dgm:pt modelId="{75B639C7-1AED-43E7-B93C-673153DC019A}" type="pres">
      <dgm:prSet presAssocID="{3B97B268-D3FB-4D3C-81CD-85B7961E4859}" presName="node" presStyleLbl="vennNode1" presStyleIdx="2" presStyleCnt="5" custScaleX="202576" custScaleY="85131" custRadScaleRad="133964" custRadScaleInc="0">
        <dgm:presLayoutVars>
          <dgm:bulletEnabled val="1"/>
        </dgm:presLayoutVars>
      </dgm:prSet>
      <dgm:spPr/>
    </dgm:pt>
    <dgm:pt modelId="{0457F3EB-A238-4DC4-B2B0-CFB0610FC92E}" type="pres">
      <dgm:prSet presAssocID="{6E3B65ED-A124-4490-B08C-14B65224F2B2}" presName="node" presStyleLbl="vennNode1" presStyleIdx="3" presStyleCnt="5" custScaleX="244022">
        <dgm:presLayoutVars>
          <dgm:bulletEnabled val="1"/>
        </dgm:presLayoutVars>
      </dgm:prSet>
      <dgm:spPr/>
      <dgm:t>
        <a:bodyPr/>
        <a:lstStyle/>
        <a:p>
          <a:endParaRPr lang="es-MX"/>
        </a:p>
      </dgm:t>
    </dgm:pt>
    <dgm:pt modelId="{2DAEC406-C1CF-469B-836B-09C3C276F0F0}" type="pres">
      <dgm:prSet presAssocID="{F5A5D3E7-39BC-4608-A088-EA1E7D386C1E}" presName="node" presStyleLbl="vennNode1" presStyleIdx="4" presStyleCnt="5" custScaleX="188168" custRadScaleRad="122435" custRadScaleInc="-666">
        <dgm:presLayoutVars>
          <dgm:bulletEnabled val="1"/>
        </dgm:presLayoutVars>
      </dgm:prSet>
      <dgm:spPr/>
    </dgm:pt>
  </dgm:ptLst>
  <dgm:cxnLst>
    <dgm:cxn modelId="{2532C00C-C0A0-4C88-B64A-1C185C78A369}" srcId="{C20DDE18-339C-4E65-9EBC-BDC8C155E331}" destId="{D8B3332B-261E-4726-A654-1D858099C275}" srcOrd="0" destOrd="0" parTransId="{3F8D1E2D-E5B1-425F-8F6A-B4F3C4496C86}" sibTransId="{41F43991-CB03-495D-A658-09724E33FB99}"/>
    <dgm:cxn modelId="{C534F7F5-D340-4046-AF0C-4C1D41005BFE}" srcId="{C20DDE18-339C-4E65-9EBC-BDC8C155E331}" destId="{3B97B268-D3FB-4D3C-81CD-85B7961E4859}" srcOrd="1" destOrd="0" parTransId="{C0410CA0-6A4C-48CE-90FC-985DD6CAAAC5}" sibTransId="{EB15DE40-F669-4185-87E7-B47049A6C6A4}"/>
    <dgm:cxn modelId="{774CE053-A1E7-4EBF-8722-FF1149FFD2C8}" type="presOf" srcId="{4E1EDF15-FE0A-4852-9DCD-FA7846CFD199}" destId="{157910F3-2D21-420B-944C-ADF4FD33CA36}" srcOrd="0" destOrd="0" presId="urn:microsoft.com/office/officeart/2005/8/layout/radial3"/>
    <dgm:cxn modelId="{E8E7BBA7-FFA6-4E45-BA58-94E1645AF7FA}" type="presOf" srcId="{C20DDE18-339C-4E65-9EBC-BDC8C155E331}" destId="{A4067659-DFDA-4F00-9640-231D1B6F935D}" srcOrd="0" destOrd="0" presId="urn:microsoft.com/office/officeart/2005/8/layout/radial3"/>
    <dgm:cxn modelId="{43E3B333-76E4-4EBD-AE78-D48660F075D0}" srcId="{4E1EDF15-FE0A-4852-9DCD-FA7846CFD199}" destId="{C20DDE18-339C-4E65-9EBC-BDC8C155E331}" srcOrd="0" destOrd="0" parTransId="{0496AD71-4916-47F1-8DAE-409471E3A95B}" sibTransId="{D25525A0-A043-4DDB-8597-5849BECD93FC}"/>
    <dgm:cxn modelId="{E6D53D94-D657-41F7-BF1B-D562A4BA6A00}" type="presOf" srcId="{6E3B65ED-A124-4490-B08C-14B65224F2B2}" destId="{0457F3EB-A238-4DC4-B2B0-CFB0610FC92E}" srcOrd="0" destOrd="0" presId="urn:microsoft.com/office/officeart/2005/8/layout/radial3"/>
    <dgm:cxn modelId="{15E1113D-7E33-42D4-B9E3-B2B5E73A5C3D}" type="presOf" srcId="{F5A5D3E7-39BC-4608-A088-EA1E7D386C1E}" destId="{2DAEC406-C1CF-469B-836B-09C3C276F0F0}" srcOrd="0" destOrd="0" presId="urn:microsoft.com/office/officeart/2005/8/layout/radial3"/>
    <dgm:cxn modelId="{51F8C4A7-5870-4A14-886F-D7779C4871BE}" srcId="{C20DDE18-339C-4E65-9EBC-BDC8C155E331}" destId="{6E3B65ED-A124-4490-B08C-14B65224F2B2}" srcOrd="2" destOrd="0" parTransId="{349C5914-2812-421B-87EA-D7E1447A852B}" sibTransId="{A5AA0216-5C81-48A0-8EA6-C37508659566}"/>
    <dgm:cxn modelId="{E9AD7195-6A54-4DCC-A436-575E5BD11566}" type="presOf" srcId="{D8B3332B-261E-4726-A654-1D858099C275}" destId="{3597C072-A289-41DA-8C0E-8AAF24E7998C}" srcOrd="0" destOrd="0" presId="urn:microsoft.com/office/officeart/2005/8/layout/radial3"/>
    <dgm:cxn modelId="{7750240F-B7F4-4F5A-B519-E5B25A972540}" srcId="{C20DDE18-339C-4E65-9EBC-BDC8C155E331}" destId="{F5A5D3E7-39BC-4608-A088-EA1E7D386C1E}" srcOrd="3" destOrd="0" parTransId="{474E003C-F0AF-4D60-87B5-67909445B446}" sibTransId="{965F7F61-50F0-404A-9AE8-5137ED4835B2}"/>
    <dgm:cxn modelId="{94EF70EC-C215-4CC1-A5D2-8577C7B7367C}" type="presOf" srcId="{3B97B268-D3FB-4D3C-81CD-85B7961E4859}" destId="{75B639C7-1AED-43E7-B93C-673153DC019A}" srcOrd="0" destOrd="0" presId="urn:microsoft.com/office/officeart/2005/8/layout/radial3"/>
    <dgm:cxn modelId="{B703162A-BC76-433E-A041-3B667200C53B}" type="presParOf" srcId="{157910F3-2D21-420B-944C-ADF4FD33CA36}" destId="{7E07713E-AB9C-4E43-B5CC-B32FB99DFEFA}" srcOrd="0" destOrd="0" presId="urn:microsoft.com/office/officeart/2005/8/layout/radial3"/>
    <dgm:cxn modelId="{8D8044B0-59D5-4E9C-979C-A44AA21D1840}" type="presParOf" srcId="{7E07713E-AB9C-4E43-B5CC-B32FB99DFEFA}" destId="{A4067659-DFDA-4F00-9640-231D1B6F935D}" srcOrd="0" destOrd="0" presId="urn:microsoft.com/office/officeart/2005/8/layout/radial3"/>
    <dgm:cxn modelId="{1AD28588-C9EA-4D66-9E4D-19A927EB22DB}" type="presParOf" srcId="{7E07713E-AB9C-4E43-B5CC-B32FB99DFEFA}" destId="{3597C072-A289-41DA-8C0E-8AAF24E7998C}" srcOrd="1" destOrd="0" presId="urn:microsoft.com/office/officeart/2005/8/layout/radial3"/>
    <dgm:cxn modelId="{B6E4290B-C9E9-439D-9D0F-075F1381058C}" type="presParOf" srcId="{7E07713E-AB9C-4E43-B5CC-B32FB99DFEFA}" destId="{75B639C7-1AED-43E7-B93C-673153DC019A}" srcOrd="2" destOrd="0" presId="urn:microsoft.com/office/officeart/2005/8/layout/radial3"/>
    <dgm:cxn modelId="{94DB2954-1E8F-4F4F-88E1-6BB01CFED7A2}" type="presParOf" srcId="{7E07713E-AB9C-4E43-B5CC-B32FB99DFEFA}" destId="{0457F3EB-A238-4DC4-B2B0-CFB0610FC92E}" srcOrd="3" destOrd="0" presId="urn:microsoft.com/office/officeart/2005/8/layout/radial3"/>
    <dgm:cxn modelId="{322DF040-9A26-46A5-AE44-68D374353DEF}" type="presParOf" srcId="{7E07713E-AB9C-4E43-B5CC-B32FB99DFEFA}" destId="{2DAEC406-C1CF-469B-836B-09C3C276F0F0}"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67659-DFDA-4F00-9640-231D1B6F935D}">
      <dsp:nvSpPr>
        <dsp:cNvPr id="0" name=""/>
        <dsp:cNvSpPr/>
      </dsp:nvSpPr>
      <dsp:spPr>
        <a:xfrm>
          <a:off x="4060093" y="1274693"/>
          <a:ext cx="3175552" cy="317555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kern="1200" dirty="0" smtClean="0"/>
            <a:t>ELEMENTOS QUE COMPARTEN LOS ADOLESCENTES DE UN GRUPO SOCIAL</a:t>
          </a:r>
          <a:endParaRPr lang="es-MX" sz="2400" kern="1200" dirty="0"/>
        </a:p>
      </dsp:txBody>
      <dsp:txXfrm>
        <a:off x="4525142" y="1739742"/>
        <a:ext cx="2245454" cy="2245454"/>
      </dsp:txXfrm>
    </dsp:sp>
    <dsp:sp modelId="{3597C072-A289-41DA-8C0E-8AAF24E7998C}">
      <dsp:nvSpPr>
        <dsp:cNvPr id="0" name=""/>
        <dsp:cNvSpPr/>
      </dsp:nvSpPr>
      <dsp:spPr>
        <a:xfrm>
          <a:off x="4223261" y="566"/>
          <a:ext cx="2849216" cy="158777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s-MX" sz="3200" kern="1200" dirty="0" smtClean="0"/>
            <a:t>LENGUAJE</a:t>
          </a:r>
          <a:endParaRPr lang="es-MX" sz="3200" kern="1200" dirty="0"/>
        </a:p>
      </dsp:txBody>
      <dsp:txXfrm>
        <a:off x="4640519" y="233090"/>
        <a:ext cx="2014700" cy="1122728"/>
      </dsp:txXfrm>
    </dsp:sp>
    <dsp:sp modelId="{75B639C7-1AED-43E7-B93C-673153DC019A}">
      <dsp:nvSpPr>
        <dsp:cNvPr id="0" name=""/>
        <dsp:cNvSpPr/>
      </dsp:nvSpPr>
      <dsp:spPr>
        <a:xfrm>
          <a:off x="6810037" y="2186624"/>
          <a:ext cx="3216453" cy="135168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s-MX" sz="3200" kern="1200" dirty="0" smtClean="0"/>
            <a:t>OCIO Y DIVERSIÓN</a:t>
          </a:r>
          <a:endParaRPr lang="es-MX" sz="3200" kern="1200" dirty="0"/>
        </a:p>
      </dsp:txBody>
      <dsp:txXfrm>
        <a:off x="7281076" y="2384574"/>
        <a:ext cx="2274375" cy="955789"/>
      </dsp:txXfrm>
    </dsp:sp>
    <dsp:sp modelId="{0457F3EB-A238-4DC4-B2B0-CFB0610FC92E}">
      <dsp:nvSpPr>
        <dsp:cNvPr id="0" name=""/>
        <dsp:cNvSpPr/>
      </dsp:nvSpPr>
      <dsp:spPr>
        <a:xfrm>
          <a:off x="3710607" y="4136596"/>
          <a:ext cx="3874522" cy="158777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s-MX" sz="3200" kern="1200" dirty="0" smtClean="0"/>
            <a:t>INQUIETUDES Y AFICIONES </a:t>
          </a:r>
          <a:endParaRPr lang="es-MX" sz="3200" kern="1200" dirty="0"/>
        </a:p>
      </dsp:txBody>
      <dsp:txXfrm>
        <a:off x="4278018" y="4369120"/>
        <a:ext cx="2739700" cy="1122728"/>
      </dsp:txXfrm>
    </dsp:sp>
    <dsp:sp modelId="{2DAEC406-C1CF-469B-836B-09C3C276F0F0}">
      <dsp:nvSpPr>
        <dsp:cNvPr id="0" name=""/>
        <dsp:cNvSpPr/>
      </dsp:nvSpPr>
      <dsp:spPr>
        <a:xfrm>
          <a:off x="1622190" y="2095069"/>
          <a:ext cx="2987686" cy="158777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s-MX" sz="3200" kern="1200" dirty="0" smtClean="0"/>
            <a:t>PROBLEMAS</a:t>
          </a:r>
          <a:endParaRPr lang="es-MX" sz="3200" kern="1200" dirty="0"/>
        </a:p>
      </dsp:txBody>
      <dsp:txXfrm>
        <a:off x="2059726" y="2327593"/>
        <a:ext cx="2112614" cy="112272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1/14/2021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LA INFLUENCIA DE GRUPOS EN LA CONSTRUCCIÓN DE MI IDENTIDAD </a:t>
            </a:r>
            <a:endParaRPr lang="es-MX" dirty="0"/>
          </a:p>
        </p:txBody>
      </p:sp>
      <p:sp>
        <p:nvSpPr>
          <p:cNvPr id="3" name="Subtítulo 2"/>
          <p:cNvSpPr>
            <a:spLocks noGrp="1"/>
          </p:cNvSpPr>
          <p:nvPr>
            <p:ph type="subTitle" idx="1"/>
          </p:nvPr>
        </p:nvSpPr>
        <p:spPr/>
        <p:txBody>
          <a:bodyPr/>
          <a:lstStyle/>
          <a:p>
            <a:endParaRPr lang="es-MX" dirty="0"/>
          </a:p>
        </p:txBody>
      </p:sp>
      <p:pic>
        <p:nvPicPr>
          <p:cNvPr id="4" name="Imagen 3"/>
          <p:cNvPicPr>
            <a:picLocks noChangeAspect="1"/>
          </p:cNvPicPr>
          <p:nvPr/>
        </p:nvPicPr>
        <p:blipFill>
          <a:blip r:embed="rId2"/>
          <a:stretch>
            <a:fillRect/>
          </a:stretch>
        </p:blipFill>
        <p:spPr>
          <a:xfrm>
            <a:off x="4787163" y="3921616"/>
            <a:ext cx="1961702" cy="1336183"/>
          </a:xfrm>
          <a:prstGeom prst="rect">
            <a:avLst/>
          </a:prstGeom>
        </p:spPr>
      </p:pic>
    </p:spTree>
    <p:extLst>
      <p:ext uri="{BB962C8B-B14F-4D97-AF65-F5344CB8AC3E}">
        <p14:creationId xmlns:p14="http://schemas.microsoft.com/office/powerpoint/2010/main" val="2297926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18518"/>
            <a:ext cx="10364451" cy="553460"/>
          </a:xfrm>
        </p:spPr>
        <p:txBody>
          <a:bodyPr>
            <a:normAutofit fontScale="90000"/>
          </a:bodyPr>
          <a:lstStyle/>
          <a:p>
            <a:r>
              <a:rPr lang="es-MX" dirty="0" smtClean="0"/>
              <a:t>GRUPO SOCIAL</a:t>
            </a:r>
            <a:endParaRPr lang="es-MX" dirty="0"/>
          </a:p>
        </p:txBody>
      </p:sp>
      <p:sp>
        <p:nvSpPr>
          <p:cNvPr id="3" name="Marcador de contenido 2"/>
          <p:cNvSpPr>
            <a:spLocks noGrp="1"/>
          </p:cNvSpPr>
          <p:nvPr>
            <p:ph sz="quarter" idx="13"/>
          </p:nvPr>
        </p:nvSpPr>
        <p:spPr>
          <a:xfrm>
            <a:off x="913774" y="1468192"/>
            <a:ext cx="10363826" cy="5203064"/>
          </a:xfrm>
        </p:spPr>
        <p:txBody>
          <a:bodyPr/>
          <a:lstStyle/>
          <a:p>
            <a:pPr marL="0" indent="0">
              <a:buNone/>
            </a:pPr>
            <a:r>
              <a:rPr lang="es-MX" dirty="0" smtClean="0"/>
              <a:t>E</a:t>
            </a:r>
            <a:r>
              <a:rPr lang="es-MX" cap="none" dirty="0" smtClean="0"/>
              <a:t>s aquel que se forma con dos o más personas que en cierto modo dependen una de otra y que se influyen entre sí al interactuar.</a:t>
            </a:r>
          </a:p>
          <a:p>
            <a:pPr marL="0" indent="0">
              <a:buNone/>
            </a:pPr>
            <a:endParaRPr lang="es-MX" cap="none" dirty="0"/>
          </a:p>
          <a:p>
            <a:pPr marL="0" indent="0">
              <a:buNone/>
            </a:pPr>
            <a:endParaRPr lang="es-MX" cap="none" dirty="0" smtClean="0"/>
          </a:p>
          <a:p>
            <a:pPr marL="0" indent="0">
              <a:buNone/>
            </a:pPr>
            <a:endParaRPr lang="es-MX" cap="none" dirty="0"/>
          </a:p>
          <a:p>
            <a:pPr marL="0" indent="0">
              <a:buNone/>
            </a:pPr>
            <a:endParaRPr lang="es-MX" cap="none" dirty="0" smtClean="0"/>
          </a:p>
          <a:p>
            <a:pPr marL="0" indent="0">
              <a:buNone/>
            </a:pPr>
            <a:endParaRPr lang="es-MX" cap="none" dirty="0"/>
          </a:p>
          <a:p>
            <a:pPr marL="0" indent="0">
              <a:buNone/>
            </a:pPr>
            <a:endParaRPr lang="es-MX" cap="none" dirty="0" smtClean="0"/>
          </a:p>
          <a:p>
            <a:pPr marL="0" indent="0">
              <a:buNone/>
            </a:pPr>
            <a:r>
              <a:rPr lang="es-MX" cap="none" dirty="0"/>
              <a:t>Como muchos adolescentes, buscas integrarte en uno o más grupos en los que te sientes a gusto —lo cual depende bastante de tus inclinaciones personales— o con los que te identificas por la manera de vestir, pensar y hablar, así como por las actividades que realizas junto con ellos.</a:t>
            </a:r>
          </a:p>
        </p:txBody>
      </p:sp>
      <p:pic>
        <p:nvPicPr>
          <p:cNvPr id="4" name="Imagen 3"/>
          <p:cNvPicPr>
            <a:picLocks noChangeAspect="1"/>
          </p:cNvPicPr>
          <p:nvPr/>
        </p:nvPicPr>
        <p:blipFill>
          <a:blip r:embed="rId2"/>
          <a:stretch>
            <a:fillRect/>
          </a:stretch>
        </p:blipFill>
        <p:spPr>
          <a:xfrm>
            <a:off x="4260448" y="2034862"/>
            <a:ext cx="3670478" cy="2910625"/>
          </a:xfrm>
          <a:prstGeom prst="rect">
            <a:avLst/>
          </a:prstGeom>
        </p:spPr>
      </p:pic>
    </p:spTree>
    <p:extLst>
      <p:ext uri="{BB962C8B-B14F-4D97-AF65-F5344CB8AC3E}">
        <p14:creationId xmlns:p14="http://schemas.microsoft.com/office/powerpoint/2010/main" val="4011709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18517"/>
            <a:ext cx="10364451" cy="1055737"/>
          </a:xfrm>
        </p:spPr>
        <p:txBody>
          <a:bodyPr>
            <a:normAutofit fontScale="90000"/>
          </a:bodyPr>
          <a:lstStyle/>
          <a:p>
            <a:r>
              <a:rPr lang="es-MX" sz="2400" dirty="0" smtClean="0"/>
              <a:t>C</a:t>
            </a:r>
            <a:r>
              <a:rPr lang="es-MX" sz="2400" cap="none" dirty="0" smtClean="0"/>
              <a:t>omúnmente, en estos grupos sociales hay roles, normas, códigos y metas compartidas. de acuerdo con el grado de unión o vinculación de sus miembros, los grupos sociales pueden ser primarios o secundarios.</a:t>
            </a:r>
            <a:endParaRPr lang="es-MX" sz="2400" cap="none" dirty="0"/>
          </a:p>
        </p:txBody>
      </p:sp>
      <p:pic>
        <p:nvPicPr>
          <p:cNvPr id="4" name="Marcador de contenido 3"/>
          <p:cNvPicPr>
            <a:picLocks noGrp="1" noChangeAspect="1"/>
          </p:cNvPicPr>
          <p:nvPr>
            <p:ph sz="quarter" idx="13"/>
          </p:nvPr>
        </p:nvPicPr>
        <p:blipFill>
          <a:blip r:embed="rId2"/>
          <a:stretch>
            <a:fillRect/>
          </a:stretch>
        </p:blipFill>
        <p:spPr>
          <a:xfrm>
            <a:off x="1236371" y="1674254"/>
            <a:ext cx="8253642" cy="5054958"/>
          </a:xfrm>
          <a:prstGeom prst="rect">
            <a:avLst/>
          </a:prstGeom>
        </p:spPr>
      </p:pic>
      <p:pic>
        <p:nvPicPr>
          <p:cNvPr id="5" name="Imagen 4"/>
          <p:cNvPicPr>
            <a:picLocks noChangeAspect="1"/>
          </p:cNvPicPr>
          <p:nvPr/>
        </p:nvPicPr>
        <p:blipFill>
          <a:blip r:embed="rId3"/>
          <a:stretch>
            <a:fillRect/>
          </a:stretch>
        </p:blipFill>
        <p:spPr>
          <a:xfrm>
            <a:off x="1482747" y="5628067"/>
            <a:ext cx="1093028" cy="1023267"/>
          </a:xfrm>
          <a:prstGeom prst="rect">
            <a:avLst/>
          </a:prstGeom>
        </p:spPr>
      </p:pic>
      <p:pic>
        <p:nvPicPr>
          <p:cNvPr id="6" name="Imagen 5"/>
          <p:cNvPicPr>
            <a:picLocks noChangeAspect="1"/>
          </p:cNvPicPr>
          <p:nvPr/>
        </p:nvPicPr>
        <p:blipFill>
          <a:blip r:embed="rId4"/>
          <a:stretch>
            <a:fillRect/>
          </a:stretch>
        </p:blipFill>
        <p:spPr>
          <a:xfrm>
            <a:off x="3350184" y="5557233"/>
            <a:ext cx="1286211" cy="1164934"/>
          </a:xfrm>
          <a:prstGeom prst="rect">
            <a:avLst/>
          </a:prstGeom>
        </p:spPr>
      </p:pic>
      <p:sp>
        <p:nvSpPr>
          <p:cNvPr id="7" name="Rectángulo 6"/>
          <p:cNvSpPr/>
          <p:nvPr/>
        </p:nvSpPr>
        <p:spPr>
          <a:xfrm>
            <a:off x="5453345" y="2809621"/>
            <a:ext cx="3803561" cy="2246769"/>
          </a:xfrm>
          <a:prstGeom prst="rect">
            <a:avLst/>
          </a:prstGeom>
        </p:spPr>
        <p:txBody>
          <a:bodyPr wrap="square">
            <a:spAutoFit/>
          </a:bodyPr>
          <a:lstStyle/>
          <a:p>
            <a:r>
              <a:rPr lang="es-MX" sz="2800" dirty="0"/>
              <a:t>S</a:t>
            </a:r>
            <a:r>
              <a:rPr lang="es-MX" sz="2800" dirty="0" smtClean="0"/>
              <a:t>on </a:t>
            </a:r>
            <a:r>
              <a:rPr lang="es-MX" sz="2800" dirty="0"/>
              <a:t>menos íntimos que los anteriores. Sus integrantes se conocen menos y </a:t>
            </a:r>
            <a:r>
              <a:rPr lang="es-MX" sz="2800" dirty="0" smtClean="0"/>
              <a:t>actúan mediante </a:t>
            </a:r>
            <a:r>
              <a:rPr lang="es-MX" sz="2800" dirty="0"/>
              <a:t>códigos o normas</a:t>
            </a:r>
            <a:r>
              <a:rPr lang="es-MX" sz="2800" dirty="0" smtClean="0"/>
              <a:t>.</a:t>
            </a:r>
            <a:r>
              <a:rPr lang="es-MX" sz="2800" dirty="0"/>
              <a:t> </a:t>
            </a:r>
            <a:r>
              <a:rPr lang="es-MX" sz="2800" dirty="0" smtClean="0"/>
              <a:t> </a:t>
            </a:r>
            <a:endParaRPr lang="es-MX" sz="2800" dirty="0"/>
          </a:p>
        </p:txBody>
      </p:sp>
      <p:pic>
        <p:nvPicPr>
          <p:cNvPr id="8" name="Imagen 7"/>
          <p:cNvPicPr>
            <a:picLocks noChangeAspect="1"/>
          </p:cNvPicPr>
          <p:nvPr/>
        </p:nvPicPr>
        <p:blipFill>
          <a:blip r:embed="rId5"/>
          <a:stretch>
            <a:fillRect/>
          </a:stretch>
        </p:blipFill>
        <p:spPr>
          <a:xfrm>
            <a:off x="5475748" y="5426143"/>
            <a:ext cx="1587455" cy="933316"/>
          </a:xfrm>
          <a:prstGeom prst="rect">
            <a:avLst/>
          </a:prstGeom>
        </p:spPr>
      </p:pic>
      <p:pic>
        <p:nvPicPr>
          <p:cNvPr id="9" name="Imagen 8"/>
          <p:cNvPicPr>
            <a:picLocks noChangeAspect="1"/>
          </p:cNvPicPr>
          <p:nvPr/>
        </p:nvPicPr>
        <p:blipFill>
          <a:blip r:embed="rId6"/>
          <a:stretch>
            <a:fillRect/>
          </a:stretch>
        </p:blipFill>
        <p:spPr>
          <a:xfrm>
            <a:off x="7622770" y="5306812"/>
            <a:ext cx="1307675" cy="1171977"/>
          </a:xfrm>
          <a:prstGeom prst="rect">
            <a:avLst/>
          </a:prstGeom>
        </p:spPr>
      </p:pic>
    </p:spTree>
    <p:extLst>
      <p:ext uri="{BB962C8B-B14F-4D97-AF65-F5344CB8AC3E}">
        <p14:creationId xmlns:p14="http://schemas.microsoft.com/office/powerpoint/2010/main" val="2884824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stretch>
            <a:fillRect/>
          </a:stretch>
        </p:blipFill>
        <p:spPr>
          <a:xfrm>
            <a:off x="1068947" y="0"/>
            <a:ext cx="10071278" cy="6858000"/>
          </a:xfrm>
          <a:prstGeom prst="rect">
            <a:avLst/>
          </a:prstGeom>
        </p:spPr>
      </p:pic>
    </p:spTree>
    <p:extLst>
      <p:ext uri="{BB962C8B-B14F-4D97-AF65-F5344CB8AC3E}">
        <p14:creationId xmlns:p14="http://schemas.microsoft.com/office/powerpoint/2010/main" val="2265960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es-MX" sz="2000" dirty="0" smtClean="0"/>
              <a:t>Actividad:</a:t>
            </a:r>
            <a:r>
              <a:rPr lang="es-MX" sz="2000" dirty="0"/>
              <a:t/>
            </a:r>
            <a:br>
              <a:rPr lang="es-MX" sz="2000" dirty="0"/>
            </a:br>
            <a:r>
              <a:rPr lang="es-MX" sz="2000" dirty="0" smtClean="0"/>
              <a:t> R</a:t>
            </a:r>
            <a:r>
              <a:rPr lang="es-MX" sz="2000" cap="none" dirty="0" smtClean="0"/>
              <a:t>elaciones sociales que benefician o afectan.</a:t>
            </a:r>
            <a:br>
              <a:rPr lang="es-MX" sz="2000" cap="none" dirty="0" smtClean="0"/>
            </a:br>
            <a:r>
              <a:rPr lang="es-MX" sz="2000" cap="none" dirty="0" smtClean="0"/>
              <a:t>Clasifica las siguientes situaciones sociales, dependiendo si son benéficas o podrían afectarte.</a:t>
            </a:r>
            <a:br>
              <a:rPr lang="es-MX" sz="2000" cap="none" dirty="0" smtClean="0"/>
            </a:br>
            <a:r>
              <a:rPr lang="es-MX" sz="2000" cap="none" dirty="0" smtClean="0"/>
              <a:t/>
            </a:r>
            <a:br>
              <a:rPr lang="es-MX" sz="2000" cap="none" dirty="0" smtClean="0"/>
            </a:br>
            <a:endParaRPr lang="es-MX" sz="2000" cap="none" dirty="0"/>
          </a:p>
        </p:txBody>
      </p:sp>
      <p:pic>
        <p:nvPicPr>
          <p:cNvPr id="4" name="Marcador de contenido 3"/>
          <p:cNvPicPr>
            <a:picLocks noGrp="1" noChangeAspect="1"/>
          </p:cNvPicPr>
          <p:nvPr>
            <p:ph sz="quarter" idx="13"/>
          </p:nvPr>
        </p:nvPicPr>
        <p:blipFill rotWithShape="1">
          <a:blip r:embed="rId2"/>
          <a:srcRect l="14193" t="27536" r="15180" b="7773"/>
          <a:stretch/>
        </p:blipFill>
        <p:spPr>
          <a:xfrm>
            <a:off x="1176271" y="2955702"/>
            <a:ext cx="9839458" cy="3599644"/>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3923000783"/>
              </p:ext>
            </p:extLst>
          </p:nvPr>
        </p:nvGraphicFramePr>
        <p:xfrm>
          <a:off x="1864575" y="1698460"/>
          <a:ext cx="8128000" cy="741680"/>
        </p:xfrm>
        <a:graphic>
          <a:graphicData uri="http://schemas.openxmlformats.org/drawingml/2006/table">
            <a:tbl>
              <a:tblPr firstRow="1" bandRow="1">
                <a:tableStyleId>{5C22544A-7EE6-4342-B048-85BDC9FD1C3A}</a:tableStyleId>
              </a:tblPr>
              <a:tblGrid>
                <a:gridCol w="4064000"/>
                <a:gridCol w="4064000"/>
              </a:tblGrid>
              <a:tr h="370840">
                <a:tc>
                  <a:txBody>
                    <a:bodyPr/>
                    <a:lstStyle/>
                    <a:p>
                      <a:pPr algn="ctr"/>
                      <a:r>
                        <a:rPr lang="es-MX" dirty="0" smtClean="0"/>
                        <a:t>ME BENEFICIA</a:t>
                      </a:r>
                      <a:endParaRPr lang="es-MX" dirty="0"/>
                    </a:p>
                  </a:txBody>
                  <a:tcPr/>
                </a:tc>
                <a:tc>
                  <a:txBody>
                    <a:bodyPr/>
                    <a:lstStyle/>
                    <a:p>
                      <a:pPr algn="ctr"/>
                      <a:r>
                        <a:rPr lang="es-MX" dirty="0" smtClean="0"/>
                        <a:t>ME AFECTA</a:t>
                      </a:r>
                      <a:endParaRPr lang="es-MX" dirty="0"/>
                    </a:p>
                  </a:txBody>
                  <a:tcPr/>
                </a:tc>
              </a:tr>
              <a:tr h="370840">
                <a:tc>
                  <a:txBody>
                    <a:bodyPr/>
                    <a:lstStyle/>
                    <a:p>
                      <a:endParaRPr lang="es-MX" dirty="0"/>
                    </a:p>
                  </a:txBody>
                  <a:tcPr/>
                </a:tc>
                <a:tc>
                  <a:txBody>
                    <a:bodyPr/>
                    <a:lstStyle/>
                    <a:p>
                      <a:endParaRPr lang="es-MX" dirty="0"/>
                    </a:p>
                  </a:txBody>
                  <a:tcPr/>
                </a:tc>
              </a:tr>
            </a:tbl>
          </a:graphicData>
        </a:graphic>
      </p:graphicFrame>
    </p:spTree>
    <p:extLst>
      <p:ext uri="{BB962C8B-B14F-4D97-AF65-F5344CB8AC3E}">
        <p14:creationId xmlns:p14="http://schemas.microsoft.com/office/powerpoint/2010/main" val="2127068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18517"/>
            <a:ext cx="10364451" cy="6117133"/>
          </a:xfrm>
        </p:spPr>
        <p:txBody>
          <a:bodyPr>
            <a:normAutofit/>
          </a:bodyPr>
          <a:lstStyle/>
          <a:p>
            <a:pPr algn="l"/>
            <a:r>
              <a:rPr lang="es-MX" sz="2000" dirty="0" smtClean="0"/>
              <a:t>EXISTEN OTROS                              EXISTEN OTROS GRUPOS</a:t>
            </a:r>
            <a:br>
              <a:rPr lang="es-MX" sz="2000" dirty="0" smtClean="0"/>
            </a:br>
            <a:r>
              <a:rPr lang="es-MX" sz="2000" dirty="0"/>
              <a:t/>
            </a:r>
            <a:br>
              <a:rPr lang="es-MX" sz="2000" dirty="0"/>
            </a:br>
            <a:r>
              <a:rPr lang="es-MX" sz="2000" dirty="0" smtClean="0"/>
              <a:t/>
            </a:r>
            <a:br>
              <a:rPr lang="es-MX" sz="2000" dirty="0" smtClean="0"/>
            </a:br>
            <a:r>
              <a:rPr lang="es-MX" sz="2000" dirty="0"/>
              <a:t/>
            </a:r>
            <a:br>
              <a:rPr lang="es-MX" sz="2000" dirty="0"/>
            </a:br>
            <a:r>
              <a:rPr lang="es-MX" sz="2000" dirty="0" smtClean="0"/>
              <a:t>CULTURALES                                                                                                    </a:t>
            </a:r>
            <a:r>
              <a:rPr lang="es-MX" sz="2000" dirty="0"/>
              <a:t>SUBCULTURAS </a:t>
            </a:r>
            <a:br>
              <a:rPr lang="es-MX" sz="2000" dirty="0"/>
            </a:br>
            <a:r>
              <a:rPr lang="es-MX" sz="2000" dirty="0"/>
              <a:t>   </a:t>
            </a:r>
            <a:r>
              <a:rPr lang="es-MX" sz="2000" dirty="0" smtClean="0"/>
              <a:t>c</a:t>
            </a:r>
            <a:r>
              <a:rPr lang="es-MX" sz="2000" cap="none" dirty="0" smtClean="0"/>
              <a:t>uyos integrantes </a:t>
            </a:r>
            <a:r>
              <a:rPr lang="es-MX" sz="2000" cap="none" dirty="0"/>
              <a:t>comparten                                                              </a:t>
            </a:r>
            <a:r>
              <a:rPr lang="es-MX" sz="2000" cap="none" dirty="0" smtClean="0"/>
              <a:t> </a:t>
            </a:r>
            <a:r>
              <a:rPr lang="es-MX" sz="2000" cap="none" dirty="0" err="1"/>
              <a:t>S</a:t>
            </a:r>
            <a:r>
              <a:rPr lang="es-MX" sz="2000" cap="none" dirty="0" err="1" smtClean="0"/>
              <a:t>katos</a:t>
            </a:r>
            <a:r>
              <a:rPr lang="es-MX" sz="2000" cap="none" dirty="0"/>
              <a:t>, punks, </a:t>
            </a:r>
            <a:r>
              <a:rPr lang="es-MX" sz="2000" cap="none" dirty="0" err="1"/>
              <a:t>darquetos</a:t>
            </a:r>
            <a:r>
              <a:rPr lang="es-MX" sz="2000" cap="none" dirty="0"/>
              <a:t>..                                                  </a:t>
            </a:r>
            <a:r>
              <a:rPr lang="es-MX" sz="2000" cap="none" dirty="0" smtClean="0"/>
              <a:t/>
            </a:r>
            <a:br>
              <a:rPr lang="es-MX" sz="2000" cap="none" dirty="0" smtClean="0"/>
            </a:br>
            <a:r>
              <a:rPr lang="es-MX" sz="2000" cap="none" dirty="0" smtClean="0"/>
              <a:t>ciertas creencias, hábitos y costumbres</a:t>
            </a:r>
            <a:br>
              <a:rPr lang="es-MX" sz="2000" cap="none" dirty="0" smtClean="0"/>
            </a:br>
            <a:r>
              <a:rPr lang="es-MX" sz="2000" cap="none" dirty="0" smtClean="0"/>
              <a:t> que los distinguen de otros grupos       </a:t>
            </a:r>
            <a:r>
              <a:rPr lang="es-MX" sz="2000" dirty="0" smtClean="0"/>
              <a:t/>
            </a:r>
            <a:br>
              <a:rPr lang="es-MX" sz="2000" dirty="0" smtClean="0"/>
            </a:br>
            <a:r>
              <a:rPr lang="es-MX" sz="2000" dirty="0"/>
              <a:t/>
            </a:r>
            <a:br>
              <a:rPr lang="es-MX" sz="2000" dirty="0"/>
            </a:br>
            <a:r>
              <a:rPr lang="es-MX" sz="2000" dirty="0" smtClean="0"/>
              <a:t>P</a:t>
            </a:r>
            <a:r>
              <a:rPr lang="es-MX" sz="2000" cap="none" dirty="0" smtClean="0"/>
              <a:t>or otra parte, se encuentran los grupos con los</a:t>
            </a:r>
            <a:br>
              <a:rPr lang="es-MX" sz="2000" cap="none" dirty="0" smtClean="0"/>
            </a:br>
            <a:r>
              <a:rPr lang="es-MX" sz="2000" cap="none" dirty="0" smtClean="0"/>
              <a:t> que te vinculas a través de las tecnologías de la</a:t>
            </a:r>
            <a:br>
              <a:rPr lang="es-MX" sz="2000" cap="none" dirty="0" smtClean="0"/>
            </a:br>
            <a:r>
              <a:rPr lang="es-MX" sz="2000" cap="none" dirty="0" smtClean="0"/>
              <a:t> información como internet y las redes sociales, </a:t>
            </a:r>
            <a:br>
              <a:rPr lang="es-MX" sz="2000" cap="none" dirty="0" smtClean="0"/>
            </a:br>
            <a:r>
              <a:rPr lang="es-MX" sz="2000" cap="none" dirty="0" smtClean="0"/>
              <a:t>que permiten establecer distintas formas de</a:t>
            </a:r>
            <a:br>
              <a:rPr lang="es-MX" sz="2000" cap="none" dirty="0" smtClean="0"/>
            </a:br>
            <a:r>
              <a:rPr lang="es-MX" sz="2000" cap="none" dirty="0" smtClean="0"/>
              <a:t> comunicación e intercambio de información,</a:t>
            </a:r>
            <a:br>
              <a:rPr lang="es-MX" sz="2000" cap="none" dirty="0" smtClean="0"/>
            </a:br>
            <a:r>
              <a:rPr lang="es-MX" sz="2000" cap="none" dirty="0" smtClean="0"/>
              <a:t>audio, video e imagen.                                                                                                       </a:t>
            </a:r>
            <a:endParaRPr lang="es-MX" sz="2000" cap="none" dirty="0"/>
          </a:p>
        </p:txBody>
      </p:sp>
      <p:pic>
        <p:nvPicPr>
          <p:cNvPr id="4" name="Marcador de contenido 3"/>
          <p:cNvPicPr>
            <a:picLocks noGrp="1" noChangeAspect="1"/>
          </p:cNvPicPr>
          <p:nvPr>
            <p:ph sz="quarter" idx="13"/>
          </p:nvPr>
        </p:nvPicPr>
        <p:blipFill>
          <a:blip r:embed="rId2"/>
          <a:stretch>
            <a:fillRect/>
          </a:stretch>
        </p:blipFill>
        <p:spPr>
          <a:xfrm>
            <a:off x="913775" y="211663"/>
            <a:ext cx="2543175" cy="2444170"/>
          </a:xfrm>
          <a:prstGeom prst="rect">
            <a:avLst/>
          </a:prstGeom>
        </p:spPr>
      </p:pic>
      <p:pic>
        <p:nvPicPr>
          <p:cNvPr id="5" name="Imagen 4"/>
          <p:cNvPicPr>
            <a:picLocks noChangeAspect="1"/>
          </p:cNvPicPr>
          <p:nvPr/>
        </p:nvPicPr>
        <p:blipFill>
          <a:blip r:embed="rId3"/>
          <a:stretch>
            <a:fillRect/>
          </a:stretch>
        </p:blipFill>
        <p:spPr>
          <a:xfrm>
            <a:off x="8725526" y="324219"/>
            <a:ext cx="2552700" cy="2331614"/>
          </a:xfrm>
          <a:prstGeom prst="rect">
            <a:avLst/>
          </a:prstGeom>
        </p:spPr>
      </p:pic>
      <p:pic>
        <p:nvPicPr>
          <p:cNvPr id="6" name="Imagen 5"/>
          <p:cNvPicPr>
            <a:picLocks noChangeAspect="1"/>
          </p:cNvPicPr>
          <p:nvPr/>
        </p:nvPicPr>
        <p:blipFill>
          <a:blip r:embed="rId4"/>
          <a:stretch>
            <a:fillRect/>
          </a:stretch>
        </p:blipFill>
        <p:spPr>
          <a:xfrm>
            <a:off x="6876639" y="3982859"/>
            <a:ext cx="2257425" cy="2028825"/>
          </a:xfrm>
          <a:prstGeom prst="rect">
            <a:avLst/>
          </a:prstGeom>
        </p:spPr>
      </p:pic>
    </p:spTree>
    <p:extLst>
      <p:ext uri="{BB962C8B-B14F-4D97-AF65-F5344CB8AC3E}">
        <p14:creationId xmlns:p14="http://schemas.microsoft.com/office/powerpoint/2010/main" val="333475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sz="quarter" idx="13"/>
            <p:extLst>
              <p:ext uri="{D42A27DB-BD31-4B8C-83A1-F6EECF244321}">
                <p14:modId xmlns:p14="http://schemas.microsoft.com/office/powerpoint/2010/main" val="280614155"/>
              </p:ext>
            </p:extLst>
          </p:nvPr>
        </p:nvGraphicFramePr>
        <p:xfrm>
          <a:off x="384313" y="662609"/>
          <a:ext cx="11410122" cy="5724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2727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es-MX" dirty="0" smtClean="0"/>
              <a:t>D</a:t>
            </a:r>
            <a:r>
              <a:rPr lang="es-MX" sz="2000" cap="none" dirty="0" smtClean="0"/>
              <a:t>urante la adolescencia, es muy importante para ti estar integrado y permanecer en un grupo, participar de sus experiencias, y, por supuesto, a pesar de las diferencias, ser reconocido por todos sus miembros</a:t>
            </a:r>
            <a:r>
              <a:rPr lang="es-MX" cap="none" dirty="0" smtClean="0"/>
              <a:t>.</a:t>
            </a:r>
            <a:endParaRPr lang="es-MX" cap="none" dirty="0"/>
          </a:p>
        </p:txBody>
      </p:sp>
      <p:sp>
        <p:nvSpPr>
          <p:cNvPr id="3" name="Marcador de contenido 2"/>
          <p:cNvSpPr>
            <a:spLocks noGrp="1"/>
          </p:cNvSpPr>
          <p:nvPr>
            <p:ph sz="quarter" idx="13"/>
          </p:nvPr>
        </p:nvSpPr>
        <p:spPr/>
        <p:txBody>
          <a:bodyPr/>
          <a:lstStyle/>
          <a:p>
            <a:r>
              <a:rPr lang="es-MX" dirty="0" smtClean="0"/>
              <a:t>R</a:t>
            </a:r>
            <a:r>
              <a:rPr lang="es-MX" cap="none" dirty="0" smtClean="0"/>
              <a:t>especto a la presión del grupo, conviene precisar que no siempre ocurre de manera directa —donde se te exige verbalmente que cambies tu forma de ser— sino que, con frecuencia, sucede de forma imperceptible, como cuando realizas ciertas actividades con el único propósito de no ser excluido o cuando te fuerzas a olvidar o rechazar tus propios valores para evitar ser criticado.</a:t>
            </a:r>
          </a:p>
          <a:p>
            <a:r>
              <a:rPr lang="es-MX" cap="none" dirty="0"/>
              <a:t>“si no lo hago van a pensar que soy cobarde"</a:t>
            </a:r>
            <a:endParaRPr lang="es-MX" cap="none" dirty="0" smtClean="0"/>
          </a:p>
          <a:p>
            <a:endParaRPr lang="es-MX" cap="none" dirty="0"/>
          </a:p>
        </p:txBody>
      </p:sp>
      <p:pic>
        <p:nvPicPr>
          <p:cNvPr id="5" name="Imagen 4"/>
          <p:cNvPicPr>
            <a:picLocks noChangeAspect="1"/>
          </p:cNvPicPr>
          <p:nvPr/>
        </p:nvPicPr>
        <p:blipFill>
          <a:blip r:embed="rId2"/>
          <a:stretch>
            <a:fillRect/>
          </a:stretch>
        </p:blipFill>
        <p:spPr>
          <a:xfrm>
            <a:off x="7405352" y="4248551"/>
            <a:ext cx="2807594" cy="1952623"/>
          </a:xfrm>
          <a:prstGeom prst="rect">
            <a:avLst/>
          </a:prstGeom>
        </p:spPr>
      </p:pic>
    </p:spTree>
    <p:extLst>
      <p:ext uri="{BB962C8B-B14F-4D97-AF65-F5344CB8AC3E}">
        <p14:creationId xmlns:p14="http://schemas.microsoft.com/office/powerpoint/2010/main" val="1868372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stretch>
            <a:fillRect/>
          </a:stretch>
        </p:blipFill>
        <p:spPr>
          <a:xfrm>
            <a:off x="914400" y="0"/>
            <a:ext cx="10363200" cy="6632619"/>
          </a:xfrm>
          <a:prstGeom prst="rect">
            <a:avLst/>
          </a:prstGeom>
        </p:spPr>
      </p:pic>
      <p:pic>
        <p:nvPicPr>
          <p:cNvPr id="5" name="Imagen 4"/>
          <p:cNvPicPr>
            <a:picLocks noChangeAspect="1"/>
          </p:cNvPicPr>
          <p:nvPr/>
        </p:nvPicPr>
        <p:blipFill rotWithShape="1">
          <a:blip r:embed="rId3"/>
          <a:srcRect l="21550" t="23649" r="22464" b="19610"/>
          <a:stretch/>
        </p:blipFill>
        <p:spPr>
          <a:xfrm>
            <a:off x="2588654" y="128788"/>
            <a:ext cx="6825804" cy="3187521"/>
          </a:xfrm>
          <a:prstGeom prst="rect">
            <a:avLst/>
          </a:prstGeom>
        </p:spPr>
      </p:pic>
      <p:pic>
        <p:nvPicPr>
          <p:cNvPr id="6" name="Imagen 5"/>
          <p:cNvPicPr>
            <a:picLocks noChangeAspect="1"/>
          </p:cNvPicPr>
          <p:nvPr/>
        </p:nvPicPr>
        <p:blipFill rotWithShape="1">
          <a:blip r:embed="rId4"/>
          <a:srcRect l="21232" t="24401" r="22359" b="19234"/>
          <a:stretch/>
        </p:blipFill>
        <p:spPr>
          <a:xfrm>
            <a:off x="2562897" y="3445097"/>
            <a:ext cx="6877318" cy="3316310"/>
          </a:xfrm>
          <a:prstGeom prst="rect">
            <a:avLst/>
          </a:prstGeom>
        </p:spPr>
      </p:pic>
    </p:spTree>
    <p:extLst>
      <p:ext uri="{BB962C8B-B14F-4D97-AF65-F5344CB8AC3E}">
        <p14:creationId xmlns:p14="http://schemas.microsoft.com/office/powerpoint/2010/main" val="2325652104"/>
      </p:ext>
    </p:extLst>
  </p:cSld>
  <p:clrMapOvr>
    <a:masterClrMapping/>
  </p:clrMapOvr>
</p:sld>
</file>

<file path=ppt/theme/theme1.xml><?xml version="1.0" encoding="utf-8"?>
<a:theme xmlns:a="http://schemas.openxmlformats.org/drawingml/2006/main" name="Got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Gota</Template>
  <TotalTime>108</TotalTime>
  <Words>300</Words>
  <Application>Microsoft Office PowerPoint</Application>
  <PresentationFormat>Panorámica</PresentationFormat>
  <Paragraphs>24</Paragraphs>
  <Slides>9</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9</vt:i4>
      </vt:variant>
    </vt:vector>
  </HeadingPairs>
  <TitlesOfParts>
    <vt:vector size="12" baseType="lpstr">
      <vt:lpstr>Arial</vt:lpstr>
      <vt:lpstr>Tw Cen MT</vt:lpstr>
      <vt:lpstr>Gota</vt:lpstr>
      <vt:lpstr>LA INFLUENCIA DE GRUPOS EN LA CONSTRUCCIÓN DE MI IDENTIDAD </vt:lpstr>
      <vt:lpstr>GRUPO SOCIAL</vt:lpstr>
      <vt:lpstr>Comúnmente, en estos grupos sociales hay roles, normas, códigos y metas compartidas. de acuerdo con el grado de unión o vinculación de sus miembros, los grupos sociales pueden ser primarios o secundarios.</vt:lpstr>
      <vt:lpstr>Presentación de PowerPoint</vt:lpstr>
      <vt:lpstr>Actividad:  Relaciones sociales que benefician o afectan. Clasifica las siguientes situaciones sociales, dependiendo si son benéficas o podrían afectarte.  </vt:lpstr>
      <vt:lpstr>EXISTEN OTROS                              EXISTEN OTROS GRUPOS    CULTURALES                                                                                                    SUBCULTURAS     cuyos integrantes comparten                                                               Skatos, punks, darquetos..                                                   ciertas creencias, hábitos y costumbres  que los distinguen de otros grupos         Por otra parte, se encuentran los grupos con los  que te vinculas a través de las tecnologías de la  información como internet y las redes sociales,  que permiten establecer distintas formas de  comunicación e intercambio de información, audio, video e imagen.                                                                                                       </vt:lpstr>
      <vt:lpstr>Presentación de PowerPoint</vt:lpstr>
      <vt:lpstr>Durante la adolescencia, es muy importante para ti estar integrado y permanecer en un grupo, participar de sus experiencias, y, por supuesto, a pesar de las diferencias, ser reconocido por todos sus miembros.</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dc:creator>
  <cp:lastModifiedBy>Equipo</cp:lastModifiedBy>
  <cp:revision>11</cp:revision>
  <dcterms:created xsi:type="dcterms:W3CDTF">2021-01-15T00:12:27Z</dcterms:created>
  <dcterms:modified xsi:type="dcterms:W3CDTF">2021-01-15T02:01:20Z</dcterms:modified>
</cp:coreProperties>
</file>