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75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48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99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88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75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80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322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16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0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1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79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47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60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04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2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8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EB37F3-E2CB-47DA-AB79-92D37D519EB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F91FE6-AE78-4866-8DC4-DB365CA413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69701"/>
            <a:ext cx="8689976" cy="503564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LA SALUD COMO DERECHO</a:t>
            </a:r>
            <a:br>
              <a:rPr lang="es-MX" dirty="0" smtClean="0"/>
            </a:br>
            <a:r>
              <a:rPr lang="es-MX" dirty="0" smtClean="0"/>
              <a:t>E</a:t>
            </a:r>
            <a:r>
              <a:rPr lang="es-MX" sz="2700" cap="none" dirty="0" smtClean="0"/>
              <a:t>n México, la ley general de los derechos de niñas, niños y adolescentes garantiza el derecho a un ambiente protector —mediante la promoción de otros derechos específicos vinculados con la identidad, la salud, la educación, la vivienda, </a:t>
            </a:r>
            <a:r>
              <a:rPr lang="es-MX" sz="2700" cap="none" dirty="0"/>
              <a:t>etcétera</a:t>
            </a:r>
            <a:r>
              <a:rPr lang="es-MX" sz="2700" cap="none" dirty="0" smtClean="0"/>
              <a:t>.</a:t>
            </a:r>
            <a:br>
              <a:rPr lang="es-MX" sz="2700" cap="none" dirty="0" smtClean="0"/>
            </a:br>
            <a:r>
              <a:rPr lang="es-MX" sz="2700" cap="none" dirty="0"/>
              <a:t/>
            </a:r>
            <a:br>
              <a:rPr lang="es-MX" sz="2700" cap="none" dirty="0"/>
            </a:br>
            <a:r>
              <a:rPr lang="es-MX" sz="2700" cap="none" dirty="0"/>
              <a:t>Art° 25 DUDH Toda persona tiene derecho al bienestar: alimentación, vivienda, asistencia médica, vestido y otros servicios sociales básicos</a:t>
            </a:r>
            <a:r>
              <a:rPr lang="es-MX" sz="2700" cap="none" dirty="0" smtClean="0"/>
              <a:t>.</a:t>
            </a:r>
            <a:br>
              <a:rPr lang="es-MX" sz="2700" cap="none" dirty="0" smtClean="0"/>
            </a:br>
            <a:r>
              <a:rPr lang="es-MX" sz="2700" cap="none" dirty="0"/>
              <a:t/>
            </a:r>
            <a:br>
              <a:rPr lang="es-MX" sz="2700" cap="none" dirty="0"/>
            </a:br>
            <a:r>
              <a:rPr lang="es-MX" sz="2700" cap="none" dirty="0"/>
              <a:t>Art° 4 Constitución establece el Derecho a la salud</a:t>
            </a:r>
            <a:r>
              <a:rPr lang="es-MX" sz="2700" cap="none" dirty="0" smtClean="0"/>
              <a:t>.</a:t>
            </a:r>
            <a:br>
              <a:rPr lang="es-MX" sz="2700" cap="none" dirty="0" smtClean="0"/>
            </a:br>
            <a:r>
              <a:rPr lang="es-MX" sz="2700" cap="none" dirty="0" smtClean="0"/>
              <a:t>Esto incluye: Alimentación nutritiva, un medio ambiente sano, acceso al agua y una vivienda digna.</a:t>
            </a:r>
            <a:r>
              <a:rPr lang="es-MX" sz="2700" cap="none" dirty="0"/>
              <a:t/>
            </a:r>
            <a:br>
              <a:rPr lang="es-MX" sz="2700" cap="none" dirty="0"/>
            </a:br>
            <a:r>
              <a:rPr lang="es-MX" sz="2700" cap="none" dirty="0"/>
              <a:t/>
            </a:r>
            <a:br>
              <a:rPr lang="es-MX" sz="2700" cap="none" dirty="0"/>
            </a:br>
            <a:r>
              <a:rPr lang="es-MX" sz="2700" cap="none" dirty="0" smtClean="0"/>
              <a:t/>
            </a:r>
            <a:br>
              <a:rPr lang="es-MX" sz="2700" cap="none" dirty="0" smtClean="0"/>
            </a:br>
            <a:endParaRPr lang="es-MX" sz="2700" cap="none" dirty="0"/>
          </a:p>
        </p:txBody>
      </p:sp>
    </p:spTree>
    <p:extLst>
      <p:ext uri="{BB962C8B-B14F-4D97-AF65-F5344CB8AC3E}">
        <p14:creationId xmlns:p14="http://schemas.microsoft.com/office/powerpoint/2010/main" val="238813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video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92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644"/>
          </a:xfrm>
        </p:spPr>
        <p:txBody>
          <a:bodyPr/>
          <a:lstStyle/>
          <a:p>
            <a:pPr algn="l"/>
            <a:r>
              <a:rPr lang="es-MX" dirty="0" smtClean="0"/>
              <a:t>EL DERECHO A LA SALUD INCLUYE.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803042"/>
            <a:ext cx="10363826" cy="4636395"/>
          </a:xfrm>
        </p:spPr>
        <p:txBody>
          <a:bodyPr>
            <a:normAutofit/>
          </a:bodyPr>
          <a:lstStyle/>
          <a:p>
            <a:r>
              <a:rPr lang="es-MX" dirty="0"/>
              <a:t>Accesibilidad. Los establecimientos, bienes y servicios de salud deben ser asequible para todos, sin discriminación alguna.</a:t>
            </a:r>
          </a:p>
          <a:p>
            <a:r>
              <a:rPr lang="es-MX" dirty="0"/>
              <a:t>​Disponibilidad. Es indispensable que exista una cantidad suficiente de establecimientos, bienes y servicios públicos de salud y centros de atención a la salud.</a:t>
            </a:r>
          </a:p>
          <a:p>
            <a:r>
              <a:rPr lang="es-MX" dirty="0"/>
              <a:t>Aceptabilidad. Los establecimientos, bienes y servicios de salud deben ser respetuosos de la ética médica y de los usuarios, y respetar la confidencialidad.</a:t>
            </a:r>
          </a:p>
          <a:p>
            <a:r>
              <a:rPr lang="es-MX" dirty="0"/>
              <a:t>Calidad. Los establecimientos, bienes y servicios de salud deben ser apropiados científica y médicamente, y de excelencia.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750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1342"/>
          </a:xfrm>
        </p:spPr>
        <p:txBody>
          <a:bodyPr/>
          <a:lstStyle/>
          <a:p>
            <a:r>
              <a:rPr lang="es-MX" dirty="0" smtClean="0"/>
              <a:t>Exijo mis derechos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893194"/>
            <a:ext cx="10363826" cy="461063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n México existen diversas instituciones de salud a las que puedes acudir para garantizar tu derecho a servicios médicos de calidad.</a:t>
            </a:r>
          </a:p>
          <a:p>
            <a:pPr marL="0" indent="0">
              <a:buNone/>
            </a:pPr>
            <a:r>
              <a:rPr lang="es-MX" cap="none" dirty="0" smtClean="0"/>
              <a:t>Casi </a:t>
            </a:r>
            <a:r>
              <a:rPr lang="es-MX" cap="none" dirty="0"/>
              <a:t>50 millones de personas están afiliadas a alguna institución pública como el </a:t>
            </a:r>
            <a:r>
              <a:rPr lang="es-MX" cap="none" dirty="0" smtClean="0"/>
              <a:t>IMSS </a:t>
            </a:r>
            <a:r>
              <a:rPr lang="es-MX" cap="none" dirty="0"/>
              <a:t>o el I</a:t>
            </a:r>
            <a:r>
              <a:rPr lang="es-MX" cap="none" dirty="0" smtClean="0"/>
              <a:t>SSSTE, </a:t>
            </a:r>
            <a:r>
              <a:rPr lang="es-MX" cap="none" dirty="0"/>
              <a:t>y alrededor de 30 millones de personas son atendidas por la </a:t>
            </a:r>
            <a:r>
              <a:rPr lang="es-MX" cap="none" dirty="0" smtClean="0"/>
              <a:t>SSA, </a:t>
            </a:r>
            <a:r>
              <a:rPr lang="es-MX" cap="none" dirty="0"/>
              <a:t>los </a:t>
            </a:r>
            <a:r>
              <a:rPr lang="es-MX" cap="none" dirty="0" smtClean="0"/>
              <a:t>SESA </a:t>
            </a:r>
            <a:r>
              <a:rPr lang="es-MX" cap="none" dirty="0"/>
              <a:t>y el programa </a:t>
            </a:r>
            <a:r>
              <a:rPr lang="es-MX" cap="none" dirty="0" smtClean="0"/>
              <a:t>IMSS-O.</a:t>
            </a:r>
            <a:endParaRPr lang="es-MX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24" y="3683357"/>
            <a:ext cx="8105104" cy="26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P</a:t>
            </a:r>
            <a:r>
              <a:rPr lang="es-MX" cap="none" dirty="0" smtClean="0"/>
              <a:t>or ser aún menor de edad, tus familiares o tutores son los encargados de realizar los trámites necesarios para que seas atendido en una clínica u hospital. sin embargo, el sistema de salud ofrece varios programas que no requieren el aval de los adultos ni su presencia. ¿sabías que cualquier clínica del sistema de salud está obligada a darte gratuitamente preservativos e información sobre salud sexual sin juzgarte y dándote la atención que mereces?</a:t>
            </a:r>
            <a:endParaRPr lang="es-MX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04" y="223967"/>
            <a:ext cx="327123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0864668"/>
              </p:ext>
            </p:extLst>
          </p:nvPr>
        </p:nvGraphicFramePr>
        <p:xfrm>
          <a:off x="2554155" y="1277297"/>
          <a:ext cx="6199187" cy="4681126"/>
        </p:xfrm>
        <a:graphic>
          <a:graphicData uri="http://schemas.openxmlformats.org/drawingml/2006/table">
            <a:tbl>
              <a:tblPr/>
              <a:tblGrid>
                <a:gridCol w="2166620"/>
                <a:gridCol w="4032567"/>
              </a:tblGrid>
              <a:tr h="4602078">
                <a:tc>
                  <a:txBody>
                    <a:bodyPr/>
                    <a:lstStyle/>
                    <a:p>
                      <a:pPr algn="ctr" fontAlgn="t"/>
                      <a:endParaRPr lang="es-MX" sz="1700" dirty="0">
                        <a:effectLst/>
                      </a:endParaRPr>
                    </a:p>
                  </a:txBody>
                  <a:tcPr marL="8843" marR="8843" marT="8843" marB="88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8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700" dirty="0">
                          <a:effectLst/>
                        </a:rPr>
                        <a:t>(</a:t>
                      </a:r>
                      <a:r>
                        <a:rPr lang="es-MX" sz="1700" i="1" dirty="0">
                          <a:effectLst/>
                        </a:rPr>
                        <a:t>Saúl llega a la casa de su novia acompañado de su amigo Pedro</a:t>
                      </a:r>
                      <a:r>
                        <a:rPr lang="es-MX" sz="1700" dirty="0">
                          <a:effectLst/>
                        </a:rPr>
                        <a:t>)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Saúl: ¡Pero qué facha tienes hoy, ni creas que así te voy a llevar a la fiesta!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Evelyn: Todas visten así, no tiene nada de malo; es lo que está de moda y a nadie le tendría que parecer extraño.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Saúl: ¡No me hagas enojar!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Evelyn: ¡Ay, Saúl! Siempre es lo mismo y ya no sé cómo darte gusto.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Saúl: Vas a cambiarte ahora mismo porque no me gusta esa moda... Si no lo haces, ¡me voy!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Evelyn: Está bien, está bien, no es para tanto... Ahora regreso.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Saúl: También te cambias esas botas, están muy toscas y no parecen de mujer.</a:t>
                      </a:r>
                      <a:br>
                        <a:rPr lang="es-MX" sz="1700" dirty="0">
                          <a:effectLst/>
                        </a:rPr>
                      </a:br>
                      <a:r>
                        <a:rPr lang="es-MX" sz="1700" dirty="0">
                          <a:effectLst/>
                        </a:rPr>
                        <a:t>Pedro: ¡Muy bien, Saúl! Como dice mi papá, "a las novias hay que traerlas bien </a:t>
                      </a:r>
                      <a:r>
                        <a:rPr lang="es-MX" sz="1700" i="1" dirty="0">
                          <a:effectLst/>
                        </a:rPr>
                        <a:t>cortitas</a:t>
                      </a:r>
                      <a:r>
                        <a:rPr lang="es-MX" sz="1700" dirty="0">
                          <a:effectLst/>
                        </a:rPr>
                        <a:t>".</a:t>
                      </a:r>
                    </a:p>
                  </a:txBody>
                  <a:tcPr marL="8843" marR="8843" marT="8843" marB="88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8F6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://127.0.0.1:8080/useruploads/ctx/a/109336066/r/s/28319936/37_185463.png?id=1108327475&amp;offp=files/aa/2a/aa2ad4bc68ffc500d0882ef94039733e8f51a62d_139127.png&amp;idcurso=19045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5" y="1744186"/>
            <a:ext cx="190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06828" y="321972"/>
            <a:ext cx="911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 4 IMPLICACIONES DE LA EQUIDAD DE GÉNERO</a:t>
            </a:r>
          </a:p>
          <a:p>
            <a:r>
              <a:rPr lang="es-MX" dirty="0" smtClean="0"/>
              <a:t>Lee y 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88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34096"/>
            <a:ext cx="10363826" cy="5057103"/>
          </a:xfrm>
        </p:spPr>
        <p:txBody>
          <a:bodyPr>
            <a:normAutofit lnSpcReduction="10000"/>
          </a:bodyPr>
          <a:lstStyle/>
          <a:p>
            <a:r>
              <a:rPr lang="es-MX" cap="none" dirty="0"/>
              <a:t>D</a:t>
            </a:r>
            <a:r>
              <a:rPr lang="es-MX" cap="none" dirty="0" smtClean="0"/>
              <a:t>escriban los elementos de la falta de equidad de género que pueden identificar en la situación anterior. consideren para ello las siguientes preguntas:</a:t>
            </a:r>
          </a:p>
          <a:p>
            <a:r>
              <a:rPr lang="es-MX" cap="none" dirty="0" smtClean="0"/>
              <a:t>¿Evelyn depende de otra persona para ir a la fiesta?</a:t>
            </a:r>
          </a:p>
          <a:p>
            <a:r>
              <a:rPr lang="es-MX" cap="none" dirty="0" smtClean="0"/>
              <a:t>en un noviazgo, ¿crees que alguno de sus integrantes debe elegir la manera de vestir del otro?</a:t>
            </a:r>
          </a:p>
          <a:p>
            <a:r>
              <a:rPr lang="es-MX" cap="none" dirty="0" smtClean="0"/>
              <a:t>¿qué determina que una ropa o accesorio se considere masculino o femenino?</a:t>
            </a:r>
          </a:p>
          <a:p>
            <a:r>
              <a:rPr lang="es-MX" cap="none" dirty="0" smtClean="0"/>
              <a:t>¿consideras que debe haber una diferencia en el trato hacia hombres y mujeres?</a:t>
            </a:r>
          </a:p>
          <a:p>
            <a:r>
              <a:rPr lang="es-MX" cap="none" dirty="0" smtClean="0"/>
              <a:t>¿cómo aprendemos las conductas que usamos al relacionarnos con hombres o mujeres?</a:t>
            </a:r>
          </a:p>
          <a:p>
            <a:endParaRPr lang="es-MX" cap="none" dirty="0"/>
          </a:p>
          <a:p>
            <a:pPr marL="0" indent="0">
              <a:buNone/>
            </a:pPr>
            <a:r>
              <a:rPr lang="es-MX" cap="none" dirty="0" smtClean="0"/>
              <a:t>Página 40 y 41 subraya todo aquello que te ayude a definir qué significa el género.</a:t>
            </a:r>
          </a:p>
          <a:p>
            <a:pPr marL="0" indent="0">
              <a:buNone/>
            </a:pPr>
            <a:r>
              <a:rPr lang="es-MX" cap="none" dirty="0"/>
              <a:t>C</a:t>
            </a:r>
            <a:r>
              <a:rPr lang="es-MX" cap="none" dirty="0" smtClean="0"/>
              <a:t>ómo  define la Unesco al género.</a:t>
            </a:r>
          </a:p>
          <a:p>
            <a:pPr marL="0" indent="0">
              <a:buNone/>
            </a:pPr>
            <a:r>
              <a:rPr lang="es-MX" cap="none" dirty="0" smtClean="0"/>
              <a:t>Resuelve la actividad de la página 41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29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9370"/>
          </a:xfrm>
        </p:spPr>
        <p:txBody>
          <a:bodyPr/>
          <a:lstStyle/>
          <a:p>
            <a:r>
              <a:rPr lang="es-MX" dirty="0" smtClean="0"/>
              <a:t>LA EQUIDAD DE GÉNERO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558344"/>
            <a:ext cx="10363826" cy="423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GÉNERO.-S</a:t>
            </a:r>
            <a:r>
              <a:rPr lang="es-MX" sz="1800" cap="none" dirty="0" smtClean="0"/>
              <a:t>e refiere a los aspectos construidos socialmente (creencias, costumbres, roles </a:t>
            </a:r>
            <a:r>
              <a:rPr lang="es-MX" sz="1800" cap="none" dirty="0" err="1" smtClean="0"/>
              <a:t>etc</a:t>
            </a:r>
            <a:r>
              <a:rPr lang="es-MX" sz="1800" cap="none" dirty="0" smtClean="0"/>
              <a:t>)</a:t>
            </a:r>
          </a:p>
          <a:p>
            <a:pPr marL="0" indent="0">
              <a:buNone/>
            </a:pPr>
            <a:r>
              <a:rPr lang="es-MX" sz="1800" cap="none" dirty="0"/>
              <a:t>UNESCO</a:t>
            </a:r>
            <a:r>
              <a:rPr lang="es-MX" sz="1800" cap="none" dirty="0" smtClean="0"/>
              <a:t>.-“</a:t>
            </a:r>
            <a:r>
              <a:rPr lang="es-MX" sz="1800" cap="none" dirty="0"/>
              <a:t>es el significado social que se otorga al hecho de ser mujer u hombre y que define los límites de lo que pueden y deben hacer la una y el otro, así como los roles, expectativas y derechos que deben </a:t>
            </a:r>
            <a:r>
              <a:rPr lang="es-MX" sz="1800" cap="none" dirty="0" smtClean="0"/>
              <a:t>tener”</a:t>
            </a:r>
          </a:p>
          <a:p>
            <a:pPr marL="0" indent="0">
              <a:buNone/>
            </a:pPr>
            <a:r>
              <a:rPr lang="es-MX" sz="1800" dirty="0" smtClean="0"/>
              <a:t>E</a:t>
            </a:r>
            <a:r>
              <a:rPr lang="es-MX" sz="1800" cap="none" dirty="0" smtClean="0"/>
              <a:t>n otras palabras, es el modo de ser hombre o mujer en una cultura determinada; algo que se aprende e incluye elementos psicológicos, sociales y culturales que cambian según las épocas y los lugares.</a:t>
            </a:r>
          </a:p>
          <a:p>
            <a:pPr marL="0" indent="0">
              <a:buNone/>
            </a:pPr>
            <a:r>
              <a:rPr lang="es-MX" sz="1800" dirty="0" smtClean="0"/>
              <a:t>E</a:t>
            </a:r>
            <a:r>
              <a:rPr lang="es-MX" sz="1800" cap="none" dirty="0" smtClean="0"/>
              <a:t>l género no se relaciona con el sexo de las personas —el cual corresponde a las características anatómicas y fisiológicas con las que se nace; las mujeres tienen senos,  vagina, útero y ovarios; los hombres, testículos y pene.</a:t>
            </a:r>
            <a:endParaRPr lang="es-MX" sz="1800" cap="none" dirty="0"/>
          </a:p>
        </p:txBody>
      </p:sp>
    </p:spTree>
    <p:extLst>
      <p:ext uri="{BB962C8B-B14F-4D97-AF65-F5344CB8AC3E}">
        <p14:creationId xmlns:p14="http://schemas.microsoft.com/office/powerpoint/2010/main" val="218738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540914"/>
            <a:ext cx="10363826" cy="5250286"/>
          </a:xfrm>
        </p:spPr>
        <p:txBody>
          <a:bodyPr/>
          <a:lstStyle/>
          <a:p>
            <a:r>
              <a:rPr lang="es-MX" dirty="0" smtClean="0"/>
              <a:t>S</a:t>
            </a:r>
            <a:r>
              <a:rPr lang="es-MX" cap="none" dirty="0" smtClean="0"/>
              <a:t>in embargo, la construcción de género provoca situaciones de desigualdad entre hombres y mujeres, debido a las expectativas de comportamiento que se esperan de ellos. por ejemplo, se considera que el rol de las mujeres es el de hacerse cargo de las labores del hogar y de cuidar a los hijos, pero dicha concepción limita su desarrollo personal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E</a:t>
            </a:r>
            <a:r>
              <a:rPr lang="es-MX" cap="none" dirty="0" smtClean="0"/>
              <a:t>sta desigualdad de circunstancias ha provocado que grupos, instituciones y gobiernos exijan y promuevan la </a:t>
            </a:r>
            <a:r>
              <a:rPr lang="es-MX" b="1" cap="none" dirty="0" smtClean="0"/>
              <a:t>equidad de género.</a:t>
            </a:r>
          </a:p>
          <a:p>
            <a:r>
              <a:rPr lang="es-MX" b="1" dirty="0" smtClean="0"/>
              <a:t>Equidad de género.-</a:t>
            </a:r>
            <a:r>
              <a:rPr lang="es-MX" dirty="0" smtClean="0"/>
              <a:t>p</a:t>
            </a:r>
            <a:r>
              <a:rPr lang="es-MX" cap="none" dirty="0" smtClean="0"/>
              <a:t>rincipio que establece que hombres y mujeres son iguales ante la ley y por lo tanto tienen el derecho de realizarse física, intelectual y emocionalmente, para alcanzar las metas establecidas en sus vidas —independientemente de su género, sexo, edad, religión o etnia.</a:t>
            </a: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13479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540" t="37327" r="15565" b="6101"/>
          <a:stretch/>
        </p:blipFill>
        <p:spPr>
          <a:xfrm>
            <a:off x="2485622" y="115910"/>
            <a:ext cx="6735651" cy="30651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9182" t="22491" r="28950" b="29093"/>
          <a:stretch/>
        </p:blipFill>
        <p:spPr>
          <a:xfrm>
            <a:off x="2472742" y="3181081"/>
            <a:ext cx="6748531" cy="35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87</TotalTime>
  <Words>634</Words>
  <Application>Microsoft Office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Gota</vt:lpstr>
      <vt:lpstr>          LA SALUD COMO DERECHO En México, la ley general de los derechos de niñas, niños y adolescentes garantiza el derecho a un ambiente protector —mediante la promoción de otros derechos específicos vinculados con la identidad, la salud, la educación, la vivienda, etcétera.  Art° 25 DUDH Toda persona tiene derecho al bienestar: alimentación, vivienda, asistencia médica, vestido y otros servicios sociales básicos.  Art° 4 Constitución establece el Derecho a la salud. Esto incluye: Alimentación nutritiva, un medio ambiente sano, acceso al agua y una vivienda digna.   </vt:lpstr>
      <vt:lpstr>EL DERECHO A LA SALUD INCLUYE.</vt:lpstr>
      <vt:lpstr>Exijo mis derechos</vt:lpstr>
      <vt:lpstr>Presentación de PowerPoint</vt:lpstr>
      <vt:lpstr>Presentación de PowerPoint</vt:lpstr>
      <vt:lpstr>Presentación de PowerPoint</vt:lpstr>
      <vt:lpstr>LA EQUIDAD DE GÉNERO</vt:lpstr>
      <vt:lpstr>Presentación de PowerPoint</vt:lpstr>
      <vt:lpstr>Presentación de PowerPoint</vt:lpstr>
      <vt:lpstr>video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SALUD COMO DERECHO En México, la ley general de los derechos de niñas, niños y adolescentes garantiza el derecho a un ambiente protector —mediante la promoción de otros derechos específicos vinculados con la identidad, la salud, la educación, la vivienda, etcétera.</dc:title>
  <dc:creator>Equipo</dc:creator>
  <cp:lastModifiedBy>Equipo</cp:lastModifiedBy>
  <cp:revision>10</cp:revision>
  <dcterms:created xsi:type="dcterms:W3CDTF">2020-10-22T18:53:33Z</dcterms:created>
  <dcterms:modified xsi:type="dcterms:W3CDTF">2020-10-22T20:20:33Z</dcterms:modified>
</cp:coreProperties>
</file>