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8" r:id="rId11"/>
    <p:sldId id="266" r:id="rId12"/>
    <p:sldId id="267" r:id="rId13"/>
    <p:sldId id="269"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s-ES" smtClean="0"/>
              <a:t>Haga clic para modificar el estilo de título del patrón</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dirty="0"/>
              <a:t>9/10/2021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Content Placeholder 3"/>
          <p:cNvSpPr>
            <a:spLocks noGrp="1"/>
          </p:cNvSpPr>
          <p:nvPr>
            <p:ph sz="quarter" idx="13"/>
          </p:nvPr>
        </p:nvSpPr>
        <p:spPr>
          <a:xfrm>
            <a:off x="913774" y="3051012"/>
            <a:ext cx="5106027"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3" name="Content Placeholder 5"/>
          <p:cNvSpPr>
            <a:spLocks noGrp="1"/>
          </p:cNvSpPr>
          <p:nvPr>
            <p:ph sz="quarter" idx="14"/>
          </p:nvPr>
        </p:nvSpPr>
        <p:spPr>
          <a:xfrm>
            <a:off x="6172200" y="3051012"/>
            <a:ext cx="5105401" cy="27401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9/10/2021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s-ES" smtClean="0"/>
              <a:t>Haga clic para modificar el estilo de título del patrón</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9/10/2021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9/10/2021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751012" y="1300785"/>
            <a:ext cx="8689976" cy="1906053"/>
          </a:xfrm>
        </p:spPr>
        <p:txBody>
          <a:bodyPr>
            <a:normAutofit fontScale="90000"/>
          </a:bodyPr>
          <a:lstStyle/>
          <a:p>
            <a:r>
              <a:rPr lang="es-MX" dirty="0" smtClean="0"/>
              <a:t>BLOQUE  I</a:t>
            </a:r>
            <a:br>
              <a:rPr lang="es-MX" dirty="0" smtClean="0"/>
            </a:br>
            <a:r>
              <a:rPr lang="es-MX" dirty="0" smtClean="0"/>
              <a:t>TEMA:LA IGUALDAD COMO DERECHO humano</a:t>
            </a:r>
            <a:br>
              <a:rPr lang="es-MX" dirty="0" smtClean="0"/>
            </a:br>
            <a:r>
              <a:rPr lang="es-MX" dirty="0" smtClean="0"/>
              <a:t>LECCIÓN 1</a:t>
            </a:r>
            <a:endParaRPr lang="es-MX" dirty="0"/>
          </a:p>
        </p:txBody>
      </p:sp>
      <p:sp>
        <p:nvSpPr>
          <p:cNvPr id="3" name="Subtítulo 2"/>
          <p:cNvSpPr>
            <a:spLocks noGrp="1"/>
          </p:cNvSpPr>
          <p:nvPr>
            <p:ph type="subTitle" idx="1"/>
          </p:nvPr>
        </p:nvSpPr>
        <p:spPr/>
        <p:txBody>
          <a:bodyPr>
            <a:normAutofit fontScale="77500" lnSpcReduction="20000"/>
          </a:bodyPr>
          <a:lstStyle/>
          <a:p>
            <a:r>
              <a:rPr lang="es-MX" dirty="0" smtClean="0"/>
              <a:t>PROPÓSITO</a:t>
            </a:r>
          </a:p>
          <a:p>
            <a:pPr algn="l"/>
            <a:r>
              <a:rPr lang="es-MX" dirty="0" smtClean="0"/>
              <a:t>Valora la igualdad como un derecho humano que incluye el respeto a distintas formas de ser, pensar y expresarse, y reconoce su vigencia en el país y en el mundo.</a:t>
            </a:r>
            <a:endParaRPr lang="es-MX" dirty="0"/>
          </a:p>
        </p:txBody>
      </p:sp>
    </p:spTree>
    <p:extLst>
      <p:ext uri="{BB962C8B-B14F-4D97-AF65-F5344CB8AC3E}">
        <p14:creationId xmlns:p14="http://schemas.microsoft.com/office/powerpoint/2010/main" val="12170190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708007"/>
          </a:xfrm>
        </p:spPr>
        <p:txBody>
          <a:bodyPr>
            <a:normAutofit fontScale="90000"/>
          </a:bodyPr>
          <a:lstStyle/>
          <a:p>
            <a:r>
              <a:rPr lang="es-MX" dirty="0"/>
              <a:t>¿</a:t>
            </a:r>
            <a:r>
              <a:rPr lang="es-MX" dirty="0" smtClean="0"/>
              <a:t>Cómo poner en práctica la igualdad en nuestro ámbito cotidiano?</a:t>
            </a:r>
            <a:endParaRPr lang="es-MX" dirty="0"/>
          </a:p>
        </p:txBody>
      </p:sp>
      <p:sp>
        <p:nvSpPr>
          <p:cNvPr id="3" name="Marcador de contenido 2"/>
          <p:cNvSpPr>
            <a:spLocks noGrp="1"/>
          </p:cNvSpPr>
          <p:nvPr>
            <p:ph sz="quarter" idx="13"/>
          </p:nvPr>
        </p:nvSpPr>
        <p:spPr>
          <a:xfrm>
            <a:off x="913774" y="1558344"/>
            <a:ext cx="10363826" cy="4232855"/>
          </a:xfrm>
        </p:spPr>
        <p:txBody>
          <a:bodyPr/>
          <a:lstStyle/>
          <a:p>
            <a:pPr marL="0" indent="0">
              <a:buNone/>
            </a:pPr>
            <a:r>
              <a:rPr lang="es-MX" dirty="0" smtClean="0"/>
              <a:t>S</a:t>
            </a:r>
            <a:r>
              <a:rPr lang="es-MX" cap="none" dirty="0" smtClean="0"/>
              <a:t>i todos tenemos la misma dignidad estamos obligados a no discriminar a las personas con las que convivimos pero al mismo tiempo debemos recibir un trato semejante.</a:t>
            </a:r>
          </a:p>
          <a:p>
            <a:pPr marL="0" indent="0">
              <a:buNone/>
            </a:pPr>
            <a:r>
              <a:rPr lang="es-MX" dirty="0" smtClean="0"/>
              <a:t>P</a:t>
            </a:r>
            <a:r>
              <a:rPr lang="es-MX" cap="none" dirty="0" smtClean="0"/>
              <a:t>ara eso debemos estar alertas si nosotros o alguien</a:t>
            </a:r>
          </a:p>
          <a:p>
            <a:pPr marL="0" indent="0">
              <a:buNone/>
            </a:pPr>
            <a:r>
              <a:rPr lang="es-MX" cap="none" dirty="0" smtClean="0"/>
              <a:t>no recibe el mismo trato y oportunidad de desarrollo</a:t>
            </a:r>
          </a:p>
          <a:p>
            <a:pPr marL="0" indent="0">
              <a:buNone/>
            </a:pPr>
            <a:r>
              <a:rPr lang="es-MX" cap="none" dirty="0" smtClean="0"/>
              <a:t>lo cual daría lugar a algún tipo de discriminación.</a:t>
            </a:r>
          </a:p>
          <a:p>
            <a:pPr marL="0" indent="0">
              <a:buNone/>
            </a:pPr>
            <a:endParaRPr lang="es-MX" dirty="0"/>
          </a:p>
        </p:txBody>
      </p:sp>
      <p:pic>
        <p:nvPicPr>
          <p:cNvPr id="4" name="Imagen 3"/>
          <p:cNvPicPr>
            <a:picLocks noChangeAspect="1"/>
          </p:cNvPicPr>
          <p:nvPr/>
        </p:nvPicPr>
        <p:blipFill>
          <a:blip r:embed="rId2"/>
          <a:stretch>
            <a:fillRect/>
          </a:stretch>
        </p:blipFill>
        <p:spPr>
          <a:xfrm>
            <a:off x="7697676" y="3039079"/>
            <a:ext cx="2952750" cy="1552575"/>
          </a:xfrm>
          <a:prstGeom prst="rect">
            <a:avLst/>
          </a:prstGeom>
        </p:spPr>
      </p:pic>
    </p:spTree>
    <p:extLst>
      <p:ext uri="{BB962C8B-B14F-4D97-AF65-F5344CB8AC3E}">
        <p14:creationId xmlns:p14="http://schemas.microsoft.com/office/powerpoint/2010/main" val="1044333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8"/>
            <a:ext cx="10364451" cy="926948"/>
          </a:xfrm>
        </p:spPr>
        <p:txBody>
          <a:bodyPr>
            <a:normAutofit fontScale="90000"/>
          </a:bodyPr>
          <a:lstStyle/>
          <a:p>
            <a:r>
              <a:rPr lang="es-MX" dirty="0" smtClean="0"/>
              <a:t>¿cuándo se viola el derecho a la igualdad ante la ley?</a:t>
            </a:r>
            <a:endParaRPr lang="es-MX" dirty="0"/>
          </a:p>
        </p:txBody>
      </p:sp>
      <p:sp>
        <p:nvSpPr>
          <p:cNvPr id="3" name="Marcador de contenido 2"/>
          <p:cNvSpPr>
            <a:spLocks noGrp="1"/>
          </p:cNvSpPr>
          <p:nvPr>
            <p:ph sz="quarter" idx="13"/>
          </p:nvPr>
        </p:nvSpPr>
        <p:spPr>
          <a:xfrm>
            <a:off x="913774" y="1545466"/>
            <a:ext cx="10363826" cy="4245733"/>
          </a:xfrm>
        </p:spPr>
        <p:txBody>
          <a:bodyPr/>
          <a:lstStyle/>
          <a:p>
            <a:pPr marL="0" indent="0">
              <a:buNone/>
            </a:pPr>
            <a:r>
              <a:rPr lang="es-MX" dirty="0" smtClean="0"/>
              <a:t>C</a:t>
            </a:r>
            <a:r>
              <a:rPr lang="es-MX" cap="none" dirty="0" smtClean="0"/>
              <a:t>uando alguna disposición de la autoridad otorga un trato distinto, sin motivo justificado, a personas que se encuentren en igual situación.</a:t>
            </a:r>
          </a:p>
          <a:p>
            <a:pPr marL="0" indent="0">
              <a:buNone/>
            </a:pPr>
            <a:r>
              <a:rPr lang="es-MX" cap="none" dirty="0" smtClean="0"/>
              <a:t>Así mismo </a:t>
            </a:r>
            <a:r>
              <a:rPr lang="es-MX" dirty="0"/>
              <a:t> </a:t>
            </a:r>
            <a:r>
              <a:rPr lang="es-MX" cap="none" dirty="0" smtClean="0"/>
              <a:t>para llevar a la práctica el derecho a la igualdad se requiere que las autoridades, empresas y organizaciones de la sociedad civil adopten acciones y pongan en marcha distintos programas permanentes que tiendan a eliminar costumbres, tradiciones, prejuicios o estereotipos.</a:t>
            </a:r>
          </a:p>
          <a:p>
            <a:pPr marL="0" indent="0">
              <a:buNone/>
            </a:pPr>
            <a:endParaRPr lang="es-MX" cap="none" dirty="0"/>
          </a:p>
          <a:p>
            <a:pPr marL="0" indent="0">
              <a:buNone/>
            </a:pPr>
            <a:r>
              <a:rPr lang="es-MX" cap="none" dirty="0" smtClean="0"/>
              <a:t>Actividad 19   </a:t>
            </a:r>
          </a:p>
          <a:p>
            <a:pPr marL="0" indent="0">
              <a:buNone/>
            </a:pPr>
            <a:endParaRPr lang="es-MX" cap="none" dirty="0"/>
          </a:p>
        </p:txBody>
      </p:sp>
      <p:pic>
        <p:nvPicPr>
          <p:cNvPr id="4" name="Imagen 3"/>
          <p:cNvPicPr>
            <a:picLocks noChangeAspect="1"/>
          </p:cNvPicPr>
          <p:nvPr/>
        </p:nvPicPr>
        <p:blipFill>
          <a:blip r:embed="rId2"/>
          <a:stretch>
            <a:fillRect/>
          </a:stretch>
        </p:blipFill>
        <p:spPr>
          <a:xfrm>
            <a:off x="4752304" y="3964412"/>
            <a:ext cx="5706280" cy="2114416"/>
          </a:xfrm>
          <a:prstGeom prst="rect">
            <a:avLst/>
          </a:prstGeom>
        </p:spPr>
      </p:pic>
    </p:spTree>
    <p:extLst>
      <p:ext uri="{BB962C8B-B14F-4D97-AF65-F5344CB8AC3E}">
        <p14:creationId xmlns:p14="http://schemas.microsoft.com/office/powerpoint/2010/main" val="244910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656491"/>
          </a:xfrm>
        </p:spPr>
        <p:txBody>
          <a:bodyPr/>
          <a:lstStyle/>
          <a:p>
            <a:pPr algn="l"/>
            <a:r>
              <a:rPr lang="es-MX" dirty="0" smtClean="0"/>
              <a:t>L 2     derecho de igualdad en la práctica</a:t>
            </a:r>
            <a:endParaRPr lang="es-MX" dirty="0"/>
          </a:p>
        </p:txBody>
      </p:sp>
      <p:sp>
        <p:nvSpPr>
          <p:cNvPr id="3" name="Marcador de contenido 2"/>
          <p:cNvSpPr>
            <a:spLocks noGrp="1"/>
          </p:cNvSpPr>
          <p:nvPr>
            <p:ph sz="quarter" idx="13"/>
          </p:nvPr>
        </p:nvSpPr>
        <p:spPr>
          <a:xfrm>
            <a:off x="913774" y="1493950"/>
            <a:ext cx="10363826" cy="5364050"/>
          </a:xfrm>
        </p:spPr>
        <p:txBody>
          <a:bodyPr/>
          <a:lstStyle/>
          <a:p>
            <a:pPr marL="0" indent="0">
              <a:buNone/>
            </a:pPr>
            <a:endParaRPr lang="es-MX" dirty="0" smtClean="0"/>
          </a:p>
          <a:p>
            <a:pPr marL="0" indent="0">
              <a:buNone/>
            </a:pPr>
            <a:r>
              <a:rPr lang="es-MX" b="1" dirty="0"/>
              <a:t>Porcentaje de población, por grupo, que opina que en su país sus derechos se respetan poco o nada</a:t>
            </a:r>
            <a:endParaRPr lang="es-MX" dirty="0"/>
          </a:p>
        </p:txBody>
      </p:sp>
      <p:pic>
        <p:nvPicPr>
          <p:cNvPr id="5" name="Imagen 4"/>
          <p:cNvPicPr>
            <a:picLocks noChangeAspect="1"/>
          </p:cNvPicPr>
          <p:nvPr/>
        </p:nvPicPr>
        <p:blipFill>
          <a:blip r:embed="rId2"/>
          <a:stretch>
            <a:fillRect/>
          </a:stretch>
        </p:blipFill>
        <p:spPr>
          <a:xfrm>
            <a:off x="3464416" y="2757290"/>
            <a:ext cx="4863653" cy="3218238"/>
          </a:xfrm>
          <a:prstGeom prst="rect">
            <a:avLst/>
          </a:prstGeom>
        </p:spPr>
      </p:pic>
    </p:spTree>
    <p:extLst>
      <p:ext uri="{BB962C8B-B14F-4D97-AF65-F5344CB8AC3E}">
        <p14:creationId xmlns:p14="http://schemas.microsoft.com/office/powerpoint/2010/main" val="489297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849675"/>
          </a:xfrm>
        </p:spPr>
        <p:txBody>
          <a:bodyPr>
            <a:normAutofit fontScale="90000"/>
          </a:bodyPr>
          <a:lstStyle/>
          <a:p>
            <a:r>
              <a:rPr lang="es-MX" dirty="0"/>
              <a:t>¿cuándo se dice que un derecho está vigente?</a:t>
            </a:r>
            <a:br>
              <a:rPr lang="es-MX" dirty="0"/>
            </a:br>
            <a:endParaRPr lang="es-MX" dirty="0"/>
          </a:p>
        </p:txBody>
      </p:sp>
      <p:sp>
        <p:nvSpPr>
          <p:cNvPr id="3" name="Marcador de contenido 2"/>
          <p:cNvSpPr>
            <a:spLocks noGrp="1"/>
          </p:cNvSpPr>
          <p:nvPr>
            <p:ph sz="quarter" idx="13"/>
          </p:nvPr>
        </p:nvSpPr>
        <p:spPr>
          <a:xfrm>
            <a:off x="913774" y="1210614"/>
            <a:ext cx="10363826" cy="4580585"/>
          </a:xfrm>
        </p:spPr>
        <p:txBody>
          <a:bodyPr>
            <a:normAutofit lnSpcReduction="10000"/>
          </a:bodyPr>
          <a:lstStyle/>
          <a:p>
            <a:pPr marL="0" indent="0">
              <a:buNone/>
            </a:pPr>
            <a:r>
              <a:rPr lang="es-MX" dirty="0" smtClean="0"/>
              <a:t>Cuando se encuentran en vigor y observancia, es decir,  las leyes de un país obliga a que se cumplan y esto se hace de manera eficaz.</a:t>
            </a:r>
          </a:p>
          <a:p>
            <a:pPr marL="0" indent="0">
              <a:buNone/>
            </a:pPr>
            <a:r>
              <a:rPr lang="es-MX" dirty="0" smtClean="0"/>
              <a:t>Ejemplo artículo 1° todos gozamos de derechos humanos</a:t>
            </a:r>
          </a:p>
          <a:p>
            <a:pPr marL="0" indent="0">
              <a:buNone/>
            </a:pPr>
            <a:r>
              <a:rPr lang="es-MX" dirty="0"/>
              <a:t> </a:t>
            </a:r>
            <a:r>
              <a:rPr lang="es-MX" dirty="0" smtClean="0"/>
              <a:t>             artículo 4° el varón y la mujer somos iguales ante la ley</a:t>
            </a:r>
          </a:p>
          <a:p>
            <a:pPr marL="0" indent="0">
              <a:buNone/>
            </a:pPr>
            <a:r>
              <a:rPr lang="es-MX" dirty="0" smtClean="0"/>
              <a:t>También existe: ley general para la igualdad entre hombres y mujeres (2006)</a:t>
            </a:r>
          </a:p>
          <a:p>
            <a:pPr marL="0" indent="0">
              <a:buNone/>
            </a:pPr>
            <a:r>
              <a:rPr lang="es-MX" dirty="0"/>
              <a:t> </a:t>
            </a:r>
            <a:r>
              <a:rPr lang="es-MX" dirty="0" smtClean="0"/>
              <a:t>                         ley federal para prevenir y eliminar la discriminación  (2003)</a:t>
            </a:r>
          </a:p>
          <a:p>
            <a:pPr marL="0" indent="0">
              <a:buNone/>
            </a:pPr>
            <a:endParaRPr lang="es-MX" dirty="0"/>
          </a:p>
          <a:p>
            <a:pPr marL="0" indent="0" algn="ctr">
              <a:buNone/>
            </a:pPr>
            <a:r>
              <a:rPr lang="es-MX" dirty="0" smtClean="0"/>
              <a:t>Se han creado instituciones para que los ciudadanos podamos recurrir en caso de ser violados nuestros derechos</a:t>
            </a:r>
          </a:p>
          <a:p>
            <a:pPr marL="0" indent="0" algn="ctr">
              <a:buNone/>
            </a:pPr>
            <a:r>
              <a:rPr lang="es-MX" dirty="0" err="1" smtClean="0"/>
              <a:t>Cndh</a:t>
            </a:r>
            <a:r>
              <a:rPr lang="es-MX" dirty="0" smtClean="0"/>
              <a:t>    y  </a:t>
            </a:r>
            <a:r>
              <a:rPr lang="es-MX" dirty="0" err="1" smtClean="0"/>
              <a:t>cONAPRED</a:t>
            </a:r>
            <a:endParaRPr lang="es-MX" dirty="0" smtClean="0"/>
          </a:p>
          <a:p>
            <a:pPr marL="0" indent="0">
              <a:buNone/>
            </a:pPr>
            <a:endParaRPr lang="es-MX" dirty="0"/>
          </a:p>
        </p:txBody>
      </p:sp>
      <p:sp>
        <p:nvSpPr>
          <p:cNvPr id="11" name="Flecha abajo 10"/>
          <p:cNvSpPr/>
          <p:nvPr/>
        </p:nvSpPr>
        <p:spPr>
          <a:xfrm>
            <a:off x="5383368" y="3940935"/>
            <a:ext cx="373487"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2202082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714762" y="656823"/>
            <a:ext cx="10562838" cy="5821249"/>
          </a:xfrm>
        </p:spPr>
        <p:txBody>
          <a:bodyPr/>
          <a:lstStyle/>
          <a:p>
            <a:pPr marL="0" indent="0">
              <a:buNone/>
            </a:pPr>
            <a:r>
              <a:rPr lang="es-MX" b="1" dirty="0"/>
              <a:t> </a:t>
            </a:r>
            <a:r>
              <a:rPr lang="es-MX" sz="1400" dirty="0" smtClean="0"/>
              <a:t>H</a:t>
            </a:r>
            <a:r>
              <a:rPr lang="es-MX" sz="1400" cap="none" dirty="0" smtClean="0"/>
              <a:t>ay sectores de la población que perciben discriminación y oportunidades limitadas frente a ciertos servicios que deberían estar garantizados en una sociedad igualitaria.</a:t>
            </a:r>
            <a:r>
              <a:rPr lang="es-MX" sz="1400" dirty="0"/>
              <a:t> </a:t>
            </a:r>
          </a:p>
          <a:p>
            <a:pPr marL="0" indent="0">
              <a:buNone/>
            </a:pPr>
            <a:r>
              <a:rPr lang="es-MX" sz="1400" dirty="0" smtClean="0"/>
              <a:t>C</a:t>
            </a:r>
            <a:r>
              <a:rPr lang="es-MX" sz="1400" cap="none" dirty="0" smtClean="0"/>
              <a:t>oloca el número que corresponde a cada imagen de cada sector social con la descripción de carencias a las que está expuesto y que es característico que sufra su población.</a:t>
            </a:r>
          </a:p>
          <a:p>
            <a:pPr marL="0" indent="0">
              <a:buNone/>
            </a:pPr>
            <a:endParaRPr lang="es-MX" sz="1400" cap="none" dirty="0" smtClean="0"/>
          </a:p>
          <a:p>
            <a:pPr marL="0" indent="0">
              <a:buNone/>
            </a:pPr>
            <a:r>
              <a:rPr lang="es-MX" dirty="0" smtClean="0"/>
              <a:t>______        _________    ________    __________    _______     ________</a:t>
            </a:r>
            <a:endParaRPr lang="es-MX" dirty="0"/>
          </a:p>
          <a:p>
            <a:pPr marL="0" indent="0">
              <a:buNone/>
            </a:pPr>
            <a:endParaRPr lang="es-MX" dirty="0"/>
          </a:p>
          <a:p>
            <a:pPr marL="0" indent="0">
              <a:buNone/>
            </a:pPr>
            <a:r>
              <a:rPr lang="es-MX" dirty="0" smtClean="0"/>
              <a:t>2.-R</a:t>
            </a:r>
            <a:r>
              <a:rPr lang="es-MX" cap="none" dirty="0" smtClean="0"/>
              <a:t>espeto a su lengua, tradiciones y costumbres.</a:t>
            </a:r>
            <a:r>
              <a:rPr lang="es-MX" dirty="0"/>
              <a:t> </a:t>
            </a:r>
          </a:p>
          <a:p>
            <a:pPr marL="0" indent="0">
              <a:buNone/>
            </a:pPr>
            <a:r>
              <a:rPr lang="es-MX" dirty="0" smtClean="0"/>
              <a:t>3.-R</a:t>
            </a:r>
            <a:r>
              <a:rPr lang="es-MX" cap="none" dirty="0" smtClean="0"/>
              <a:t>espeto a su ideología y forma de vida. </a:t>
            </a:r>
          </a:p>
          <a:p>
            <a:pPr marL="0" indent="0">
              <a:buNone/>
            </a:pPr>
            <a:r>
              <a:rPr lang="es-MX" dirty="0" smtClean="0"/>
              <a:t>4.-A</a:t>
            </a:r>
            <a:r>
              <a:rPr lang="es-MX" cap="none" dirty="0" smtClean="0"/>
              <a:t>cceso garantizado a educación media superior y superior</a:t>
            </a:r>
          </a:p>
          <a:p>
            <a:pPr marL="0" indent="0">
              <a:buNone/>
            </a:pPr>
            <a:r>
              <a:rPr lang="es-MX" dirty="0" smtClean="0"/>
              <a:t>5.-A</a:t>
            </a:r>
            <a:r>
              <a:rPr lang="es-MX" cap="none" dirty="0" smtClean="0"/>
              <a:t>cceso a una retribución igualitaria en el empleo</a:t>
            </a:r>
            <a:r>
              <a:rPr lang="es-MX" dirty="0" smtClean="0"/>
              <a:t>.</a:t>
            </a:r>
            <a:r>
              <a:rPr lang="es-MX" dirty="0"/>
              <a:t> </a:t>
            </a:r>
          </a:p>
          <a:p>
            <a:pPr marL="0" indent="0">
              <a:buNone/>
            </a:pPr>
            <a:r>
              <a:rPr lang="es-MX" dirty="0" smtClean="0"/>
              <a:t>6.-A</a:t>
            </a:r>
            <a:r>
              <a:rPr lang="es-MX" cap="none" dirty="0" smtClean="0"/>
              <a:t>cceso a seguridad social. </a:t>
            </a:r>
          </a:p>
          <a:p>
            <a:pPr marL="0" indent="0">
              <a:buNone/>
            </a:pPr>
            <a:endParaRPr lang="es-MX" dirty="0" smtClean="0"/>
          </a:p>
          <a:p>
            <a:pPr marL="0" indent="0">
              <a:buNone/>
            </a:pPr>
            <a:endParaRPr lang="es-MX" dirty="0"/>
          </a:p>
        </p:txBody>
      </p:sp>
      <p:pic>
        <p:nvPicPr>
          <p:cNvPr id="4" name="Imagen 3"/>
          <p:cNvPicPr>
            <a:picLocks noChangeAspect="1"/>
          </p:cNvPicPr>
          <p:nvPr/>
        </p:nvPicPr>
        <p:blipFill>
          <a:blip r:embed="rId2"/>
          <a:stretch>
            <a:fillRect/>
          </a:stretch>
        </p:blipFill>
        <p:spPr>
          <a:xfrm>
            <a:off x="714762" y="1955931"/>
            <a:ext cx="1335140" cy="627942"/>
          </a:xfrm>
          <a:prstGeom prst="rect">
            <a:avLst/>
          </a:prstGeom>
        </p:spPr>
      </p:pic>
      <p:pic>
        <p:nvPicPr>
          <p:cNvPr id="5" name="Imagen 4"/>
          <p:cNvPicPr>
            <a:picLocks noChangeAspect="1"/>
          </p:cNvPicPr>
          <p:nvPr/>
        </p:nvPicPr>
        <p:blipFill>
          <a:blip r:embed="rId3"/>
          <a:stretch>
            <a:fillRect/>
          </a:stretch>
        </p:blipFill>
        <p:spPr>
          <a:xfrm>
            <a:off x="2049902" y="1955931"/>
            <a:ext cx="1335140" cy="627942"/>
          </a:xfrm>
          <a:prstGeom prst="rect">
            <a:avLst/>
          </a:prstGeom>
        </p:spPr>
      </p:pic>
      <p:pic>
        <p:nvPicPr>
          <p:cNvPr id="6" name="Imagen 5"/>
          <p:cNvPicPr>
            <a:picLocks noChangeAspect="1"/>
          </p:cNvPicPr>
          <p:nvPr/>
        </p:nvPicPr>
        <p:blipFill>
          <a:blip r:embed="rId4"/>
          <a:stretch>
            <a:fillRect/>
          </a:stretch>
        </p:blipFill>
        <p:spPr>
          <a:xfrm>
            <a:off x="3483720" y="1955931"/>
            <a:ext cx="1335140" cy="627942"/>
          </a:xfrm>
          <a:prstGeom prst="rect">
            <a:avLst/>
          </a:prstGeom>
        </p:spPr>
      </p:pic>
      <p:pic>
        <p:nvPicPr>
          <p:cNvPr id="7" name="Imagen 6"/>
          <p:cNvPicPr>
            <a:picLocks noChangeAspect="1"/>
          </p:cNvPicPr>
          <p:nvPr/>
        </p:nvPicPr>
        <p:blipFill>
          <a:blip r:embed="rId5"/>
          <a:stretch>
            <a:fillRect/>
          </a:stretch>
        </p:blipFill>
        <p:spPr>
          <a:xfrm>
            <a:off x="4760547" y="1955931"/>
            <a:ext cx="1335140" cy="627942"/>
          </a:xfrm>
          <a:prstGeom prst="rect">
            <a:avLst/>
          </a:prstGeom>
        </p:spPr>
      </p:pic>
      <p:pic>
        <p:nvPicPr>
          <p:cNvPr id="8" name="Imagen 7"/>
          <p:cNvPicPr>
            <a:picLocks noChangeAspect="1"/>
          </p:cNvPicPr>
          <p:nvPr/>
        </p:nvPicPr>
        <p:blipFill>
          <a:blip r:embed="rId6"/>
          <a:stretch>
            <a:fillRect/>
          </a:stretch>
        </p:blipFill>
        <p:spPr>
          <a:xfrm>
            <a:off x="6074676" y="1955931"/>
            <a:ext cx="1335140" cy="627942"/>
          </a:xfrm>
          <a:prstGeom prst="rect">
            <a:avLst/>
          </a:prstGeom>
        </p:spPr>
      </p:pic>
      <p:pic>
        <p:nvPicPr>
          <p:cNvPr id="9" name="Imagen 8"/>
          <p:cNvPicPr>
            <a:picLocks noChangeAspect="1"/>
          </p:cNvPicPr>
          <p:nvPr/>
        </p:nvPicPr>
        <p:blipFill>
          <a:blip r:embed="rId7"/>
          <a:stretch>
            <a:fillRect/>
          </a:stretch>
        </p:blipFill>
        <p:spPr>
          <a:xfrm>
            <a:off x="7409816" y="1955931"/>
            <a:ext cx="1335140" cy="627942"/>
          </a:xfrm>
          <a:prstGeom prst="rect">
            <a:avLst/>
          </a:prstGeom>
        </p:spPr>
      </p:pic>
      <p:sp>
        <p:nvSpPr>
          <p:cNvPr id="10" name="Rectángulo 9"/>
          <p:cNvSpPr/>
          <p:nvPr/>
        </p:nvSpPr>
        <p:spPr>
          <a:xfrm>
            <a:off x="714762" y="3105835"/>
            <a:ext cx="8429238" cy="369332"/>
          </a:xfrm>
          <a:prstGeom prst="rect">
            <a:avLst/>
          </a:prstGeom>
        </p:spPr>
        <p:txBody>
          <a:bodyPr wrap="square">
            <a:spAutoFit/>
          </a:bodyPr>
          <a:lstStyle/>
          <a:p>
            <a:r>
              <a:rPr lang="es-MX" dirty="0" smtClean="0">
                <a:solidFill>
                  <a:srgbClr val="414141"/>
                </a:solidFill>
                <a:latin typeface="Arial" panose="020B0604020202020204" pitchFamily="34" charset="0"/>
                <a:ea typeface="Times New Roman" panose="02020603050405020304" pitchFamily="18" charset="0"/>
              </a:rPr>
              <a:t>1.-Acceso </a:t>
            </a:r>
            <a:r>
              <a:rPr lang="es-MX" dirty="0">
                <a:solidFill>
                  <a:srgbClr val="414141"/>
                </a:solidFill>
                <a:latin typeface="Arial" panose="020B0604020202020204" pitchFamily="34" charset="0"/>
                <a:ea typeface="Times New Roman" panose="02020603050405020304" pitchFamily="18" charset="0"/>
              </a:rPr>
              <a:t>a servicios de </a:t>
            </a:r>
            <a:r>
              <a:rPr lang="es-MX" dirty="0" smtClean="0">
                <a:solidFill>
                  <a:srgbClr val="414141"/>
                </a:solidFill>
                <a:latin typeface="Arial" panose="020B0604020202020204" pitchFamily="34" charset="0"/>
                <a:ea typeface="Times New Roman" panose="02020603050405020304" pitchFamily="18" charset="0"/>
              </a:rPr>
              <a:t>salud</a:t>
            </a:r>
            <a:r>
              <a:rPr lang="es-MX" dirty="0">
                <a:solidFill>
                  <a:srgbClr val="414141"/>
                </a:solidFill>
                <a:latin typeface="Arial" panose="020B0604020202020204" pitchFamily="34" charset="0"/>
                <a:ea typeface="Times New Roman" panose="02020603050405020304" pitchFamily="18" charset="0"/>
              </a:rPr>
              <a:t>, programas sociales y vivienda digna</a:t>
            </a:r>
            <a:endParaRPr lang="es-MX" dirty="0"/>
          </a:p>
        </p:txBody>
      </p:sp>
    </p:spTree>
    <p:extLst>
      <p:ext uri="{BB962C8B-B14F-4D97-AF65-F5344CB8AC3E}">
        <p14:creationId xmlns:p14="http://schemas.microsoft.com/office/powerpoint/2010/main" val="1149022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733765"/>
          </a:xfrm>
        </p:spPr>
        <p:txBody>
          <a:bodyPr>
            <a:normAutofit fontScale="90000"/>
          </a:bodyPr>
          <a:lstStyle/>
          <a:p>
            <a:r>
              <a:rPr lang="es-MX" dirty="0" smtClean="0"/>
              <a:t>Igualdad, diversidad y derechos humanos</a:t>
            </a:r>
            <a:br>
              <a:rPr lang="es-MX" dirty="0" smtClean="0"/>
            </a:br>
            <a:r>
              <a:rPr lang="es-MX" dirty="0" smtClean="0"/>
              <a:t>ACTIVIDAD #1</a:t>
            </a:r>
            <a:endParaRPr lang="es-MX" dirty="0"/>
          </a:p>
        </p:txBody>
      </p:sp>
      <p:pic>
        <p:nvPicPr>
          <p:cNvPr id="4" name="Marcador de contenido 3"/>
          <p:cNvPicPr>
            <a:picLocks noGrp="1" noChangeAspect="1"/>
          </p:cNvPicPr>
          <p:nvPr>
            <p:ph sz="quarter" idx="13"/>
          </p:nvPr>
        </p:nvPicPr>
        <p:blipFill>
          <a:blip r:embed="rId2"/>
          <a:stretch>
            <a:fillRect/>
          </a:stretch>
        </p:blipFill>
        <p:spPr>
          <a:xfrm>
            <a:off x="7547021" y="1738648"/>
            <a:ext cx="4014541" cy="3503053"/>
          </a:xfrm>
          <a:prstGeom prst="rect">
            <a:avLst/>
          </a:prstGeom>
        </p:spPr>
      </p:pic>
      <p:sp>
        <p:nvSpPr>
          <p:cNvPr id="5" name="CuadroTexto 4"/>
          <p:cNvSpPr txBox="1"/>
          <p:nvPr/>
        </p:nvSpPr>
        <p:spPr>
          <a:xfrm>
            <a:off x="566670" y="1571223"/>
            <a:ext cx="7083381" cy="2585323"/>
          </a:xfrm>
          <a:prstGeom prst="rect">
            <a:avLst/>
          </a:prstGeom>
          <a:noFill/>
        </p:spPr>
        <p:txBody>
          <a:bodyPr wrap="square" rtlCol="0">
            <a:spAutoFit/>
          </a:bodyPr>
          <a:lstStyle/>
          <a:p>
            <a:r>
              <a:rPr lang="es-MX" dirty="0" smtClean="0"/>
              <a:t>ANALIZA Y RESPONDE:</a:t>
            </a:r>
          </a:p>
          <a:p>
            <a:endParaRPr lang="es-MX" dirty="0" smtClean="0"/>
          </a:p>
          <a:p>
            <a:r>
              <a:rPr lang="es-MX" dirty="0"/>
              <a:t>¿De qué derechos humanos están disfrutando los niños que asisten a la escuela</a:t>
            </a:r>
            <a:r>
              <a:rPr lang="es-MX" dirty="0" smtClean="0"/>
              <a:t>?</a:t>
            </a:r>
          </a:p>
          <a:p>
            <a:endParaRPr lang="es-MX" dirty="0"/>
          </a:p>
          <a:p>
            <a:r>
              <a:rPr lang="es-MX" dirty="0"/>
              <a:t>¿El niño que los está observando tiene los mismos derechos? ¿Por qué</a:t>
            </a:r>
            <a:r>
              <a:rPr lang="es-MX" dirty="0" smtClean="0"/>
              <a:t>?</a:t>
            </a:r>
          </a:p>
          <a:p>
            <a:endParaRPr lang="es-MX" dirty="0" smtClean="0"/>
          </a:p>
          <a:p>
            <a:endParaRPr lang="es-MX" dirty="0"/>
          </a:p>
          <a:p>
            <a:r>
              <a:rPr lang="es-MX" dirty="0"/>
              <a:t>¿Cómo definirías el derecho humano a la igualdad?</a:t>
            </a:r>
          </a:p>
        </p:txBody>
      </p:sp>
    </p:spTree>
    <p:extLst>
      <p:ext uri="{BB962C8B-B14F-4D97-AF65-F5344CB8AC3E}">
        <p14:creationId xmlns:p14="http://schemas.microsoft.com/office/powerpoint/2010/main" val="18209474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1275008"/>
            <a:ext cx="10363826" cy="4516191"/>
          </a:xfrm>
        </p:spPr>
        <p:txBody>
          <a:bodyPr/>
          <a:lstStyle/>
          <a:p>
            <a:pPr marL="0" indent="0">
              <a:buNone/>
            </a:pPr>
            <a:r>
              <a:rPr lang="es-MX" dirty="0" smtClean="0"/>
              <a:t>Derecho a la igualdad</a:t>
            </a:r>
          </a:p>
          <a:p>
            <a:pPr marL="0" indent="0">
              <a:buNone/>
            </a:pPr>
            <a:r>
              <a:rPr lang="es-MX" dirty="0" smtClean="0"/>
              <a:t>E</a:t>
            </a:r>
            <a:r>
              <a:rPr lang="es-MX" cap="none" dirty="0" smtClean="0"/>
              <a:t>ste derecho plantea que todas las personas, sin distinción, deben ser reconocidas por igual ante la ley y disfrutar de todos sus derechos, sin discriminación por cualquier condición, es decir, reconoce que todos los seres humanos tienen el mismo valor y merecen idéntico respeto por la simple razón de su condición humana.</a:t>
            </a:r>
            <a:endParaRPr lang="es-MX" cap="none" dirty="0"/>
          </a:p>
        </p:txBody>
      </p:sp>
      <p:pic>
        <p:nvPicPr>
          <p:cNvPr id="5" name="Imagen 4"/>
          <p:cNvPicPr>
            <a:picLocks noChangeAspect="1"/>
          </p:cNvPicPr>
          <p:nvPr/>
        </p:nvPicPr>
        <p:blipFill>
          <a:blip r:embed="rId2"/>
          <a:stretch>
            <a:fillRect/>
          </a:stretch>
        </p:blipFill>
        <p:spPr>
          <a:xfrm>
            <a:off x="3696237" y="3412901"/>
            <a:ext cx="3428324" cy="2661633"/>
          </a:xfrm>
          <a:prstGeom prst="rect">
            <a:avLst/>
          </a:prstGeom>
        </p:spPr>
      </p:pic>
    </p:spTree>
    <p:extLst>
      <p:ext uri="{BB962C8B-B14F-4D97-AF65-F5344CB8AC3E}">
        <p14:creationId xmlns:p14="http://schemas.microsoft.com/office/powerpoint/2010/main" val="3715279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811370"/>
            <a:ext cx="10363826" cy="4979830"/>
          </a:xfrm>
        </p:spPr>
        <p:txBody>
          <a:bodyPr/>
          <a:lstStyle/>
          <a:p>
            <a:pPr marL="0" indent="0">
              <a:buNone/>
            </a:pPr>
            <a:r>
              <a:rPr lang="es-MX" dirty="0" smtClean="0"/>
              <a:t>E</a:t>
            </a:r>
            <a:r>
              <a:rPr lang="es-MX" cap="none" dirty="0" smtClean="0"/>
              <a:t>l concepto de igualdad se encuentra estrechamente relacionado con el de diversidad, que hace alusión a la amplia gama de diferencias visibles y no visibles que caracterizan a los seres humanos; pero a pesar de ello, sin importar nuestras características físicas, culturales o psicológicas, todos somos iguales ante la ley.</a:t>
            </a:r>
            <a:endParaRPr lang="es-MX" cap="none" dirty="0"/>
          </a:p>
        </p:txBody>
      </p:sp>
      <p:pic>
        <p:nvPicPr>
          <p:cNvPr id="5" name="Imagen 4"/>
          <p:cNvPicPr>
            <a:picLocks noChangeAspect="1"/>
          </p:cNvPicPr>
          <p:nvPr/>
        </p:nvPicPr>
        <p:blipFill>
          <a:blip r:embed="rId2"/>
          <a:stretch>
            <a:fillRect/>
          </a:stretch>
        </p:blipFill>
        <p:spPr>
          <a:xfrm>
            <a:off x="2511382" y="3023181"/>
            <a:ext cx="6722770" cy="2192762"/>
          </a:xfrm>
          <a:prstGeom prst="rect">
            <a:avLst/>
          </a:prstGeom>
        </p:spPr>
      </p:pic>
      <p:sp>
        <p:nvSpPr>
          <p:cNvPr id="6" name="Rectángulo 5"/>
          <p:cNvSpPr/>
          <p:nvPr/>
        </p:nvSpPr>
        <p:spPr>
          <a:xfrm>
            <a:off x="695459" y="5440079"/>
            <a:ext cx="10032642" cy="646331"/>
          </a:xfrm>
          <a:prstGeom prst="rect">
            <a:avLst/>
          </a:prstGeom>
        </p:spPr>
        <p:txBody>
          <a:bodyPr wrap="square">
            <a:spAutoFit/>
          </a:bodyPr>
          <a:lstStyle/>
          <a:p>
            <a:r>
              <a:rPr lang="es-MX" dirty="0">
                <a:solidFill>
                  <a:srgbClr val="414141"/>
                </a:solidFill>
                <a:latin typeface="Source Sans Pro"/>
              </a:rPr>
              <a:t>No olvidemos que la diversidad se refiere a la cualidad de ser diferente, pero en ningún caso supone inferioridad o superioridad de un grupo humano sobre otro.</a:t>
            </a:r>
            <a:endParaRPr lang="es-MX" dirty="0"/>
          </a:p>
        </p:txBody>
      </p:sp>
    </p:spTree>
    <p:extLst>
      <p:ext uri="{BB962C8B-B14F-4D97-AF65-F5344CB8AC3E}">
        <p14:creationId xmlns:p14="http://schemas.microsoft.com/office/powerpoint/2010/main" val="2305539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75" y="618517"/>
            <a:ext cx="10364451" cy="1236041"/>
          </a:xfrm>
        </p:spPr>
        <p:txBody>
          <a:bodyPr>
            <a:normAutofit fontScale="90000"/>
          </a:bodyPr>
          <a:lstStyle/>
          <a:p>
            <a:r>
              <a:rPr lang="es-MX" dirty="0" smtClean="0"/>
              <a:t>Artículo #1</a:t>
            </a:r>
            <a:br>
              <a:rPr lang="es-MX" dirty="0" smtClean="0"/>
            </a:br>
            <a:r>
              <a:rPr lang="es-MX" dirty="0" smtClean="0"/>
              <a:t>constitución política de los estados unidos mexicanos</a:t>
            </a:r>
            <a:endParaRPr lang="es-MX" dirty="0"/>
          </a:p>
        </p:txBody>
      </p:sp>
      <p:sp>
        <p:nvSpPr>
          <p:cNvPr id="3" name="Marcador de contenido 2"/>
          <p:cNvSpPr>
            <a:spLocks noGrp="1"/>
          </p:cNvSpPr>
          <p:nvPr>
            <p:ph sz="quarter" idx="13"/>
          </p:nvPr>
        </p:nvSpPr>
        <p:spPr/>
        <p:txBody>
          <a:bodyPr/>
          <a:lstStyle/>
          <a:p>
            <a:pPr marL="0" indent="0">
              <a:buNone/>
            </a:pPr>
            <a:r>
              <a:rPr lang="es-MX" dirty="0"/>
              <a:t> “</a:t>
            </a:r>
            <a:r>
              <a:rPr lang="es-MX" dirty="0" smtClean="0"/>
              <a:t>Q</a:t>
            </a:r>
            <a:r>
              <a:rPr lang="es-MX" cap="none" dirty="0" smtClean="0"/>
              <a:t>ueda prohibida toda discriminación motivada por origen étnico o nacional, el género, la edad, las discapacidades, la condición social, las condiciones de salud, la religión, las opiniones, las preferencias sexuales, el estado civil o cualquier otra que atente contra la dignidad humana y tenga por objeto anular o menoscabar los derechos y libertades de las personas”.</a:t>
            </a:r>
          </a:p>
          <a:p>
            <a:pPr marL="0" indent="0">
              <a:buNone/>
            </a:pPr>
            <a:endParaRPr lang="es-MX" cap="none" dirty="0"/>
          </a:p>
        </p:txBody>
      </p:sp>
      <p:pic>
        <p:nvPicPr>
          <p:cNvPr id="4" name="Imagen 3"/>
          <p:cNvPicPr>
            <a:picLocks noChangeAspect="1"/>
          </p:cNvPicPr>
          <p:nvPr/>
        </p:nvPicPr>
        <p:blipFill>
          <a:blip r:embed="rId2"/>
          <a:stretch>
            <a:fillRect/>
          </a:stretch>
        </p:blipFill>
        <p:spPr>
          <a:xfrm>
            <a:off x="4456090" y="3973132"/>
            <a:ext cx="2704562" cy="2330601"/>
          </a:xfrm>
          <a:prstGeom prst="rect">
            <a:avLst/>
          </a:prstGeom>
        </p:spPr>
      </p:pic>
    </p:spTree>
    <p:extLst>
      <p:ext uri="{BB962C8B-B14F-4D97-AF65-F5344CB8AC3E}">
        <p14:creationId xmlns:p14="http://schemas.microsoft.com/office/powerpoint/2010/main" val="2795200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3168203" y="1918953"/>
            <a:ext cx="5396248" cy="369332"/>
          </a:xfrm>
          <a:prstGeom prst="rect">
            <a:avLst/>
          </a:prstGeom>
          <a:noFill/>
        </p:spPr>
        <p:txBody>
          <a:bodyPr wrap="square" rtlCol="0">
            <a:spAutoFit/>
          </a:bodyPr>
          <a:lstStyle/>
          <a:p>
            <a:endParaRPr lang="es-MX" dirty="0"/>
          </a:p>
        </p:txBody>
      </p:sp>
      <p:sp>
        <p:nvSpPr>
          <p:cNvPr id="3" name="Rectangle 1"/>
          <p:cNvSpPr>
            <a:spLocks noChangeArrowheads="1"/>
          </p:cNvSpPr>
          <p:nvPr/>
        </p:nvSpPr>
        <p:spPr bwMode="auto">
          <a:xfrm>
            <a:off x="515155" y="1702530"/>
            <a:ext cx="11174021" cy="46249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47610" rIns="0" bIns="15870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2200" b="1" i="0" u="none" strike="noStrike" cap="none" normalizeH="0" baseline="0" dirty="0" smtClean="0">
                <a:ln>
                  <a:noFill/>
                </a:ln>
                <a:solidFill>
                  <a:srgbClr val="414141"/>
                </a:solidFill>
                <a:effectLst/>
                <a:latin typeface="inherit"/>
              </a:rPr>
              <a:t>Actividad 2. El derecho a la igualdad</a:t>
            </a:r>
            <a:endParaRPr kumimoji="0" lang="es-MX" altLang="es-MX" sz="2200" b="0" i="0" u="none" strike="noStrike" cap="none" normalizeH="0" baseline="0" dirty="0" smtClean="0">
              <a:ln>
                <a:noFill/>
              </a:ln>
              <a:solidFill>
                <a:srgbClr val="414141"/>
              </a:solidFill>
              <a:effectLst/>
              <a:latin typeface="inheri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300" b="0" i="0" u="none" strike="noStrike" cap="none" normalizeH="0" baseline="0" dirty="0" smtClean="0">
                <a:ln>
                  <a:noFill/>
                </a:ln>
                <a:solidFill>
                  <a:srgbClr val="414141"/>
                </a:solidFill>
                <a:effectLst/>
                <a:latin typeface="Source Sans Pro"/>
              </a:rPr>
              <a:t>Elige si cada afirmación es verdadera o falsa</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1. La igualdad es un derecho contenido en la Constitución Política de los Estados Unidos Mexicanos.</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b) Falso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2. A nivel internacional, México, a través de su constitución política, fue el primer país en contemplar la igualdad como un derecho universal.</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b) Falso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3. La diversidad se opone a la igualdad.</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b) Falso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4. La igualdad se logra cuando, independientemente de sus características, todos tienen las mismas oportunidades y son respetados.</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b) Falso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5. La igualdad implica que todas las personas sean tratadas por igual ante la ley, por el hecho de ser humanos.</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400" b="0" i="0" u="none" strike="noStrike" cap="none" normalizeH="0" baseline="0" dirty="0" smtClean="0">
                <a:ln>
                  <a:noFill/>
                </a:ln>
                <a:solidFill>
                  <a:srgbClr val="414141"/>
                </a:solidFill>
                <a:effectLst/>
                <a:latin typeface="Source Sans Pro"/>
              </a:rPr>
              <a:t>b) Falso</a:t>
            </a:r>
          </a:p>
          <a:p>
            <a:pPr marL="457200" marR="0" lvl="1" indent="0" algn="l" defTabSz="914400" rtl="0" eaLnBrk="0" fontAlgn="t" latinLnBrk="0" hangingPunct="0">
              <a:lnSpc>
                <a:spcPct val="100000"/>
              </a:lnSpc>
              <a:spcBef>
                <a:spcPct val="0"/>
              </a:spcBef>
              <a:spcAft>
                <a:spcPct val="0"/>
              </a:spcAft>
              <a:buClrTx/>
              <a:buSzTx/>
              <a:tabLst/>
            </a:pPr>
            <a:endParaRPr kumimoji="0" lang="es-MX" altLang="es-MX" sz="1300" b="0" i="0" u="none" strike="noStrike" cap="none" normalizeH="0" baseline="0" dirty="0" smtClean="0">
              <a:ln>
                <a:noFill/>
              </a:ln>
              <a:solidFill>
                <a:srgbClr val="414141"/>
              </a:solidFill>
              <a:effectLst/>
              <a:latin typeface="Source Sans Pro"/>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6916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p:cNvSpPr>
            <a:spLocks noGrp="1" noChangeArrowheads="1"/>
          </p:cNvSpPr>
          <p:nvPr>
            <p:ph sz="quarter" idx="13"/>
          </p:nvPr>
        </p:nvSpPr>
        <p:spPr bwMode="auto">
          <a:xfrm>
            <a:off x="1207441" y="1357263"/>
            <a:ext cx="9104243" cy="4563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7610" rIns="0" bIns="15870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6. Las diferencias sociales, culturales o físicas implica que no haya igualdad en un grupo donde participan personas con distintos orígenes. Por ejemplo, en un salón con distintos embajadores del mundo, junto con sus equipos de trabajo no puede haber igualdad, porque son de lugares distintos, tienen distintos cargos, costumbres, etcétera.</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b) Falso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7. Se logra la igualdad, cuando en un mismo grupo todos coinciden o tienen en común: ideas, gustos, expectativas, tradiciones, idioma o clase social.</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b) Falso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8. Procurar servicios de educación y salud pública a todas las personas sin</a:t>
            </a:r>
            <a:r>
              <a:rPr kumimoji="0" lang="es-MX" altLang="es-MX" sz="1300" b="0" i="0" u="none" strike="noStrike" cap="none" normalizeH="0" dirty="0" smtClean="0">
                <a:ln>
                  <a:noFill/>
                </a:ln>
                <a:solidFill>
                  <a:srgbClr val="414141"/>
                </a:solidFill>
                <a:effectLst/>
                <a:latin typeface="Source Sans Pro"/>
              </a:rPr>
              <a:t> distinción.</a:t>
            </a:r>
          </a:p>
          <a:p>
            <a:pPr marL="0" marR="0" lvl="0" indent="0" algn="l" defTabSz="914400" rtl="0" eaLnBrk="0" fontAlgn="base" latinLnBrk="0" hangingPunct="0">
              <a:lnSpc>
                <a:spcPct val="100000"/>
              </a:lnSpc>
              <a:spcBef>
                <a:spcPct val="0"/>
              </a:spcBef>
              <a:spcAft>
                <a:spcPct val="0"/>
              </a:spcAft>
              <a:buClrTx/>
              <a:buSzTx/>
              <a:buFontTx/>
              <a:buChar char="•"/>
              <a:tabLst/>
            </a:pPr>
            <a:r>
              <a:rPr lang="es-MX" altLang="es-MX" sz="1300" cap="none" dirty="0">
                <a:solidFill>
                  <a:srgbClr val="414141"/>
                </a:solidFill>
                <a:latin typeface="Source Sans Pro"/>
              </a:rPr>
              <a:t> </a:t>
            </a:r>
            <a:r>
              <a:rPr lang="es-MX" altLang="es-MX" sz="1300" cap="none" dirty="0" smtClean="0">
                <a:solidFill>
                  <a:srgbClr val="414141"/>
                </a:solidFill>
                <a:latin typeface="Source Sans Pro"/>
              </a:rPr>
              <a:t>        </a:t>
            </a:r>
            <a:r>
              <a:rPr kumimoji="0" lang="es-MX" altLang="es-MX" sz="13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b) Falso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9. Proporcionar información de trámites para servicios públicos en distintas lenguas indígenas.</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b) Falso</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10. Para que haya igualdad, así como todas las personas tienen los mismos derechos protegidos por la ley, también deben tener las mismas obligaciones establecidas jurídicamente.</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a) Verdadero </a:t>
            </a:r>
          </a:p>
          <a:p>
            <a:pPr marL="457200" marR="0" lvl="1" indent="0" algn="l" defTabSz="914400" rtl="0" eaLnBrk="0" fontAlgn="t" latinLnBrk="0" hangingPunct="0">
              <a:lnSpc>
                <a:spcPct val="100000"/>
              </a:lnSpc>
              <a:spcBef>
                <a:spcPct val="0"/>
              </a:spcBef>
              <a:spcAft>
                <a:spcPct val="0"/>
              </a:spcAft>
              <a:buClrTx/>
              <a:buSzTx/>
              <a:buFontTx/>
              <a:buChar char="•"/>
              <a:tabLst/>
            </a:pPr>
            <a:r>
              <a:rPr kumimoji="0" lang="es-MX" altLang="es-MX" sz="1300" b="0" i="0" u="none" strike="noStrike" cap="none" normalizeH="0" baseline="0" dirty="0" smtClean="0">
                <a:ln>
                  <a:noFill/>
                </a:ln>
                <a:solidFill>
                  <a:srgbClr val="414141"/>
                </a:solidFill>
                <a:effectLst/>
                <a:latin typeface="Source Sans Pro"/>
              </a:rPr>
              <a:t>b) Falso</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80942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656823"/>
            <a:ext cx="10363826" cy="6053069"/>
          </a:xfrm>
        </p:spPr>
        <p:txBody>
          <a:bodyPr/>
          <a:lstStyle/>
          <a:p>
            <a:pPr marL="0" indent="0">
              <a:buNone/>
            </a:pPr>
            <a:r>
              <a:rPr lang="es-MX" dirty="0" smtClean="0"/>
              <a:t>Coloca igualdad o desigualdad según corresponda     (actividad # 3)</a:t>
            </a:r>
          </a:p>
          <a:p>
            <a:pPr marL="0" indent="0">
              <a:buNone/>
            </a:pPr>
            <a:endParaRPr lang="es-MX" dirty="0"/>
          </a:p>
        </p:txBody>
      </p:sp>
      <p:pic>
        <p:nvPicPr>
          <p:cNvPr id="4" name="Imagen 3"/>
          <p:cNvPicPr>
            <a:picLocks noChangeAspect="1"/>
          </p:cNvPicPr>
          <p:nvPr/>
        </p:nvPicPr>
        <p:blipFill>
          <a:blip r:embed="rId2"/>
          <a:stretch>
            <a:fillRect/>
          </a:stretch>
        </p:blipFill>
        <p:spPr>
          <a:xfrm>
            <a:off x="913774" y="1580080"/>
            <a:ext cx="2095500" cy="1390650"/>
          </a:xfrm>
          <a:prstGeom prst="rect">
            <a:avLst/>
          </a:prstGeom>
        </p:spPr>
      </p:pic>
      <p:sp>
        <p:nvSpPr>
          <p:cNvPr id="5" name="CuadroTexto 4"/>
          <p:cNvSpPr txBox="1"/>
          <p:nvPr/>
        </p:nvSpPr>
        <p:spPr>
          <a:xfrm>
            <a:off x="489397" y="1906073"/>
            <a:ext cx="785611" cy="369332"/>
          </a:xfrm>
          <a:prstGeom prst="rect">
            <a:avLst/>
          </a:prstGeom>
          <a:noFill/>
        </p:spPr>
        <p:txBody>
          <a:bodyPr wrap="square" rtlCol="0">
            <a:spAutoFit/>
          </a:bodyPr>
          <a:lstStyle/>
          <a:p>
            <a:r>
              <a:rPr lang="es-MX" dirty="0" smtClean="0"/>
              <a:t>A)</a:t>
            </a:r>
            <a:endParaRPr lang="es-MX" dirty="0"/>
          </a:p>
        </p:txBody>
      </p:sp>
      <p:pic>
        <p:nvPicPr>
          <p:cNvPr id="6" name="Imagen 5"/>
          <p:cNvPicPr>
            <a:picLocks noChangeAspect="1"/>
          </p:cNvPicPr>
          <p:nvPr/>
        </p:nvPicPr>
        <p:blipFill>
          <a:blip r:embed="rId3"/>
          <a:stretch>
            <a:fillRect/>
          </a:stretch>
        </p:blipFill>
        <p:spPr>
          <a:xfrm>
            <a:off x="913774" y="3296723"/>
            <a:ext cx="1847850" cy="1419225"/>
          </a:xfrm>
          <a:prstGeom prst="rect">
            <a:avLst/>
          </a:prstGeom>
        </p:spPr>
      </p:pic>
      <p:pic>
        <p:nvPicPr>
          <p:cNvPr id="7" name="Imagen 6"/>
          <p:cNvPicPr>
            <a:picLocks noChangeAspect="1"/>
          </p:cNvPicPr>
          <p:nvPr/>
        </p:nvPicPr>
        <p:blipFill>
          <a:blip r:embed="rId4"/>
          <a:stretch>
            <a:fillRect/>
          </a:stretch>
        </p:blipFill>
        <p:spPr>
          <a:xfrm>
            <a:off x="882202" y="5134576"/>
            <a:ext cx="2095500" cy="1390650"/>
          </a:xfrm>
          <a:prstGeom prst="rect">
            <a:avLst/>
          </a:prstGeom>
        </p:spPr>
      </p:pic>
      <p:pic>
        <p:nvPicPr>
          <p:cNvPr id="8" name="Imagen 7"/>
          <p:cNvPicPr>
            <a:picLocks noChangeAspect="1"/>
          </p:cNvPicPr>
          <p:nvPr/>
        </p:nvPicPr>
        <p:blipFill>
          <a:blip r:embed="rId5"/>
          <a:stretch>
            <a:fillRect/>
          </a:stretch>
        </p:blipFill>
        <p:spPr>
          <a:xfrm>
            <a:off x="7733763" y="1541980"/>
            <a:ext cx="2133600" cy="1428750"/>
          </a:xfrm>
          <a:prstGeom prst="rect">
            <a:avLst/>
          </a:prstGeom>
        </p:spPr>
      </p:pic>
      <p:pic>
        <p:nvPicPr>
          <p:cNvPr id="9" name="Imagen 8"/>
          <p:cNvPicPr>
            <a:picLocks noChangeAspect="1"/>
          </p:cNvPicPr>
          <p:nvPr/>
        </p:nvPicPr>
        <p:blipFill>
          <a:blip r:embed="rId6"/>
          <a:stretch>
            <a:fillRect/>
          </a:stretch>
        </p:blipFill>
        <p:spPr>
          <a:xfrm>
            <a:off x="7743288" y="3306248"/>
            <a:ext cx="2124075" cy="1409700"/>
          </a:xfrm>
          <a:prstGeom prst="rect">
            <a:avLst/>
          </a:prstGeom>
        </p:spPr>
      </p:pic>
      <p:pic>
        <p:nvPicPr>
          <p:cNvPr id="10" name="Imagen 9"/>
          <p:cNvPicPr>
            <a:picLocks noChangeAspect="1"/>
          </p:cNvPicPr>
          <p:nvPr/>
        </p:nvPicPr>
        <p:blipFill>
          <a:blip r:embed="rId7"/>
          <a:stretch>
            <a:fillRect/>
          </a:stretch>
        </p:blipFill>
        <p:spPr>
          <a:xfrm>
            <a:off x="7852825" y="5115526"/>
            <a:ext cx="1895475" cy="1409700"/>
          </a:xfrm>
          <a:prstGeom prst="rect">
            <a:avLst/>
          </a:prstGeom>
        </p:spPr>
      </p:pic>
      <p:sp>
        <p:nvSpPr>
          <p:cNvPr id="11" name="CuadroTexto 10"/>
          <p:cNvSpPr txBox="1"/>
          <p:nvPr/>
        </p:nvSpPr>
        <p:spPr>
          <a:xfrm>
            <a:off x="360608" y="3554569"/>
            <a:ext cx="521594" cy="369332"/>
          </a:xfrm>
          <a:prstGeom prst="rect">
            <a:avLst/>
          </a:prstGeom>
          <a:noFill/>
        </p:spPr>
        <p:txBody>
          <a:bodyPr wrap="square" rtlCol="0">
            <a:spAutoFit/>
          </a:bodyPr>
          <a:lstStyle/>
          <a:p>
            <a:r>
              <a:rPr lang="es-MX" dirty="0" smtClean="0"/>
              <a:t>B)</a:t>
            </a:r>
            <a:endParaRPr lang="es-MX" dirty="0"/>
          </a:p>
        </p:txBody>
      </p:sp>
      <p:sp>
        <p:nvSpPr>
          <p:cNvPr id="12" name="CuadroTexto 11"/>
          <p:cNvSpPr txBox="1"/>
          <p:nvPr/>
        </p:nvSpPr>
        <p:spPr>
          <a:xfrm>
            <a:off x="360608" y="5589431"/>
            <a:ext cx="399246" cy="369332"/>
          </a:xfrm>
          <a:prstGeom prst="rect">
            <a:avLst/>
          </a:prstGeom>
          <a:noFill/>
        </p:spPr>
        <p:txBody>
          <a:bodyPr wrap="square" rtlCol="0">
            <a:spAutoFit/>
          </a:bodyPr>
          <a:lstStyle/>
          <a:p>
            <a:r>
              <a:rPr lang="es-MX" dirty="0" smtClean="0"/>
              <a:t>C)</a:t>
            </a:r>
            <a:endParaRPr lang="es-MX" dirty="0"/>
          </a:p>
        </p:txBody>
      </p:sp>
      <p:sp>
        <p:nvSpPr>
          <p:cNvPr id="13" name="Rectángulo 12"/>
          <p:cNvSpPr/>
          <p:nvPr/>
        </p:nvSpPr>
        <p:spPr>
          <a:xfrm>
            <a:off x="6903076" y="2060620"/>
            <a:ext cx="412124" cy="30909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D)</a:t>
            </a:r>
            <a:endParaRPr lang="es-MX" dirty="0"/>
          </a:p>
        </p:txBody>
      </p:sp>
      <p:sp>
        <p:nvSpPr>
          <p:cNvPr id="18" name="Rectángulo 17"/>
          <p:cNvSpPr/>
          <p:nvPr/>
        </p:nvSpPr>
        <p:spPr>
          <a:xfrm>
            <a:off x="6903076" y="3739235"/>
            <a:ext cx="412124" cy="2671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E)</a:t>
            </a:r>
            <a:endParaRPr lang="es-MX" dirty="0"/>
          </a:p>
        </p:txBody>
      </p:sp>
      <p:sp>
        <p:nvSpPr>
          <p:cNvPr id="19" name="Rectángulo 18"/>
          <p:cNvSpPr/>
          <p:nvPr/>
        </p:nvSpPr>
        <p:spPr>
          <a:xfrm>
            <a:off x="6903076" y="5774097"/>
            <a:ext cx="412124" cy="35624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smtClean="0"/>
              <a:t>F)</a:t>
            </a:r>
            <a:endParaRPr lang="es-MX" dirty="0"/>
          </a:p>
        </p:txBody>
      </p:sp>
    </p:spTree>
    <p:extLst>
      <p:ext uri="{BB962C8B-B14F-4D97-AF65-F5344CB8AC3E}">
        <p14:creationId xmlns:p14="http://schemas.microsoft.com/office/powerpoint/2010/main" val="40300128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quarter" idx="13"/>
          </p:nvPr>
        </p:nvSpPr>
        <p:spPr>
          <a:xfrm>
            <a:off x="913774" y="515156"/>
            <a:ext cx="8887049" cy="6181858"/>
          </a:xfrm>
        </p:spPr>
        <p:txBody>
          <a:bodyPr>
            <a:normAutofit/>
          </a:bodyPr>
          <a:lstStyle/>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endParaRPr lang="es-MX" dirty="0" smtClean="0"/>
          </a:p>
          <a:p>
            <a:pPr marL="0" indent="0">
              <a:buNone/>
            </a:pPr>
            <a:endParaRPr lang="es-MX" dirty="0"/>
          </a:p>
          <a:p>
            <a:pPr marL="0" indent="0">
              <a:buNone/>
            </a:pPr>
            <a:r>
              <a:rPr lang="es-MX" dirty="0" smtClean="0"/>
              <a:t>E</a:t>
            </a:r>
            <a:r>
              <a:rPr lang="es-MX" sz="1800" cap="none" dirty="0" smtClean="0"/>
              <a:t>n medio de esta diversidad el concepto de igualdad resulta esencial, ya que supone un derecho </a:t>
            </a:r>
            <a:r>
              <a:rPr lang="es-MX" sz="1800" b="1" u="sng" cap="none" dirty="0" smtClean="0"/>
              <a:t>inherente</a:t>
            </a:r>
            <a:r>
              <a:rPr lang="es-MX" sz="1800" cap="none" dirty="0" smtClean="0"/>
              <a:t> que tienen todos estos grupos de ser reconocidos como iguales ante la ley y de disfrutar de manera incondicional de todos los demás derechos humanos.</a:t>
            </a:r>
          </a:p>
        </p:txBody>
      </p:sp>
    </p:spTree>
    <p:extLst>
      <p:ext uri="{BB962C8B-B14F-4D97-AF65-F5344CB8AC3E}">
        <p14:creationId xmlns:p14="http://schemas.microsoft.com/office/powerpoint/2010/main" val="3605663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Gota">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Gota</Template>
  <TotalTime>268</TotalTime>
  <Words>635</Words>
  <Application>Microsoft Office PowerPoint</Application>
  <PresentationFormat>Panorámica</PresentationFormat>
  <Paragraphs>99</Paragraphs>
  <Slides>14</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14</vt:i4>
      </vt:variant>
    </vt:vector>
  </HeadingPairs>
  <TitlesOfParts>
    <vt:vector size="20" baseType="lpstr">
      <vt:lpstr>Arial</vt:lpstr>
      <vt:lpstr>inherit</vt:lpstr>
      <vt:lpstr>Source Sans Pro</vt:lpstr>
      <vt:lpstr>Times New Roman</vt:lpstr>
      <vt:lpstr>Tw Cen MT</vt:lpstr>
      <vt:lpstr>Gota</vt:lpstr>
      <vt:lpstr>BLOQUE  I TEMA:LA IGUALDAD COMO DERECHO humano LECCIÓN 1</vt:lpstr>
      <vt:lpstr>Igualdad, diversidad y derechos humanos ACTIVIDAD #1</vt:lpstr>
      <vt:lpstr>Presentación de PowerPoint</vt:lpstr>
      <vt:lpstr>Presentación de PowerPoint</vt:lpstr>
      <vt:lpstr>Artículo #1 constitución política de los estados unidos mexicanos</vt:lpstr>
      <vt:lpstr>Presentación de PowerPoint</vt:lpstr>
      <vt:lpstr>Presentación de PowerPoint</vt:lpstr>
      <vt:lpstr>Presentación de PowerPoint</vt:lpstr>
      <vt:lpstr>Presentación de PowerPoint</vt:lpstr>
      <vt:lpstr>¿Cómo poner en práctica la igualdad en nuestro ámbito cotidiano?</vt:lpstr>
      <vt:lpstr>¿cuándo se viola el derecho a la igualdad ante la ley?</vt:lpstr>
      <vt:lpstr>L 2     derecho de igualdad en la práctica</vt:lpstr>
      <vt:lpstr>¿cuándo se dice que un derecho está vigente? </vt:lpstr>
      <vt:lpstr>Presentación de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dc:creator>
  <cp:lastModifiedBy>Equipo</cp:lastModifiedBy>
  <cp:revision>22</cp:revision>
  <dcterms:created xsi:type="dcterms:W3CDTF">2020-08-29T15:32:21Z</dcterms:created>
  <dcterms:modified xsi:type="dcterms:W3CDTF">2021-09-10T18:44:50Z</dcterms:modified>
</cp:coreProperties>
</file>