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6"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quipo" initials="E" lastIdx="1" clrIdx="0">
    <p:extLst>
      <p:ext uri="{19B8F6BF-5375-455C-9EA6-DF929625EA0E}">
        <p15:presenceInfo xmlns:p15="http://schemas.microsoft.com/office/powerpoint/2012/main" userId="Equip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2189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2043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42925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542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70980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21502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9932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90774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7823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36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5055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1020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8431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4808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0743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3679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0717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9/10/2021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6618750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6823" y="1803405"/>
            <a:ext cx="10163577" cy="978432"/>
          </a:xfrm>
        </p:spPr>
        <p:txBody>
          <a:bodyPr/>
          <a:lstStyle/>
          <a:p>
            <a:r>
              <a:rPr lang="es-MX" dirty="0" smtClean="0"/>
              <a:t>GEOGRAFÍA</a:t>
            </a:r>
            <a:endParaRPr lang="es-MX" dirty="0"/>
          </a:p>
        </p:txBody>
      </p:sp>
      <p:sp>
        <p:nvSpPr>
          <p:cNvPr id="3" name="Subtítulo 2"/>
          <p:cNvSpPr>
            <a:spLocks noGrp="1"/>
          </p:cNvSpPr>
          <p:nvPr>
            <p:ph type="subTitle" idx="1"/>
          </p:nvPr>
        </p:nvSpPr>
        <p:spPr>
          <a:xfrm>
            <a:off x="1371600" y="2884868"/>
            <a:ext cx="9448800" cy="1433133"/>
          </a:xfrm>
        </p:spPr>
        <p:txBody>
          <a:bodyPr>
            <a:normAutofit/>
          </a:bodyPr>
          <a:lstStyle/>
          <a:p>
            <a:r>
              <a:rPr lang="es-MX" sz="3600" dirty="0" smtClean="0"/>
              <a:t>CATEGORÍAS DEL ESPACIO GEOGRÁFICO</a:t>
            </a:r>
            <a:endParaRPr lang="es-MX" sz="3600" dirty="0"/>
          </a:p>
        </p:txBody>
      </p:sp>
    </p:spTree>
    <p:extLst>
      <p:ext uri="{BB962C8B-B14F-4D97-AF65-F5344CB8AC3E}">
        <p14:creationId xmlns:p14="http://schemas.microsoft.com/office/powerpoint/2010/main" val="4294742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588654" y="619125"/>
            <a:ext cx="7774546" cy="887413"/>
          </a:xfrm>
        </p:spPr>
        <p:txBody>
          <a:bodyPr/>
          <a:lstStyle/>
          <a:p>
            <a:r>
              <a:rPr lang="es-MX" dirty="0" smtClean="0"/>
              <a:t>CARACTERÍSTICAS</a:t>
            </a:r>
            <a:endParaRPr lang="es-MX" dirty="0"/>
          </a:p>
        </p:txBody>
      </p:sp>
      <p:sp>
        <p:nvSpPr>
          <p:cNvPr id="5" name="CuadroTexto 4"/>
          <p:cNvSpPr txBox="1"/>
          <p:nvPr/>
        </p:nvSpPr>
        <p:spPr>
          <a:xfrm>
            <a:off x="2123820" y="1997417"/>
            <a:ext cx="7818670" cy="646331"/>
          </a:xfrm>
          <a:prstGeom prst="rect">
            <a:avLst/>
          </a:prstGeom>
          <a:noFill/>
        </p:spPr>
        <p:txBody>
          <a:bodyPr wrap="square" rtlCol="0">
            <a:spAutoFit/>
          </a:bodyPr>
          <a:lstStyle/>
          <a:p>
            <a:r>
              <a:rPr lang="es-MX" dirty="0" smtClean="0"/>
              <a:t>DINÁMICO.-Significa que el entorno donde vivimos cambia constantemente algunas veces de manera drástica y otras de manera imperceptible.</a:t>
            </a:r>
          </a:p>
        </p:txBody>
      </p:sp>
      <p:sp>
        <p:nvSpPr>
          <p:cNvPr id="6" name="CuadroTexto 5"/>
          <p:cNvSpPr txBox="1"/>
          <p:nvPr/>
        </p:nvSpPr>
        <p:spPr>
          <a:xfrm rot="16200000">
            <a:off x="-731916" y="3401009"/>
            <a:ext cx="3421419" cy="646331"/>
          </a:xfrm>
          <a:prstGeom prst="rect">
            <a:avLst/>
          </a:prstGeom>
          <a:noFill/>
        </p:spPr>
        <p:txBody>
          <a:bodyPr wrap="square" rtlCol="0">
            <a:spAutoFit/>
          </a:bodyPr>
          <a:lstStyle/>
          <a:p>
            <a:r>
              <a:rPr lang="es-MX" dirty="0" smtClean="0"/>
              <a:t>CARACTERÍSTICAS DEL ESPACIO GEOGRAFICOO</a:t>
            </a:r>
            <a:endParaRPr lang="es-MX" dirty="0"/>
          </a:p>
        </p:txBody>
      </p:sp>
      <p:sp>
        <p:nvSpPr>
          <p:cNvPr id="7" name="Abrir llave 6"/>
          <p:cNvSpPr/>
          <p:nvPr/>
        </p:nvSpPr>
        <p:spPr>
          <a:xfrm>
            <a:off x="1790163" y="1841679"/>
            <a:ext cx="618186" cy="48553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CuadroTexto 8"/>
          <p:cNvSpPr txBox="1"/>
          <p:nvPr/>
        </p:nvSpPr>
        <p:spPr>
          <a:xfrm>
            <a:off x="2194653" y="2649323"/>
            <a:ext cx="7747838" cy="1477328"/>
          </a:xfrm>
          <a:prstGeom prst="rect">
            <a:avLst/>
          </a:prstGeom>
          <a:noFill/>
        </p:spPr>
        <p:txBody>
          <a:bodyPr wrap="square" rtlCol="0">
            <a:spAutoFit/>
          </a:bodyPr>
          <a:lstStyle/>
          <a:p>
            <a:r>
              <a:rPr lang="es-MX" dirty="0" smtClean="0"/>
              <a:t>LOCALIZABLE.-Por que al estar en la superficie terrestre se puede ubicar, mediante coordenadas  geográficas ya sea en un mapa, globo terráqueo o un nombre o una referencia precisa.</a:t>
            </a:r>
          </a:p>
          <a:p>
            <a:r>
              <a:rPr lang="es-MX" dirty="0" smtClean="0"/>
              <a:t> </a:t>
            </a:r>
          </a:p>
          <a:p>
            <a:endParaRPr lang="es-MX" dirty="0"/>
          </a:p>
        </p:txBody>
      </p:sp>
      <p:sp>
        <p:nvSpPr>
          <p:cNvPr id="10" name="CuadroTexto 9"/>
          <p:cNvSpPr txBox="1"/>
          <p:nvPr/>
        </p:nvSpPr>
        <p:spPr>
          <a:xfrm>
            <a:off x="2086377" y="3539948"/>
            <a:ext cx="7083381" cy="646331"/>
          </a:xfrm>
          <a:prstGeom prst="rect">
            <a:avLst/>
          </a:prstGeom>
          <a:noFill/>
        </p:spPr>
        <p:txBody>
          <a:bodyPr wrap="square" rtlCol="0">
            <a:spAutoFit/>
          </a:bodyPr>
          <a:lstStyle/>
          <a:p>
            <a:r>
              <a:rPr lang="es-MX" dirty="0" smtClean="0"/>
              <a:t>REPRESENTABLE.-</a:t>
            </a:r>
            <a:r>
              <a:rPr lang="es-MX" dirty="0"/>
              <a:t>C</a:t>
            </a:r>
            <a:r>
              <a:rPr lang="es-MX" dirty="0" smtClean="0"/>
              <a:t>uando </a:t>
            </a:r>
            <a:r>
              <a:rPr lang="es-MX" dirty="0"/>
              <a:t>puede estudiarse y ser interpretado en </a:t>
            </a:r>
            <a:r>
              <a:rPr lang="es-MX" dirty="0" smtClean="0"/>
              <a:t>cartografía es decir en mapas.</a:t>
            </a:r>
          </a:p>
        </p:txBody>
      </p:sp>
      <p:sp>
        <p:nvSpPr>
          <p:cNvPr id="11" name="CuadroTexto 10"/>
          <p:cNvSpPr txBox="1"/>
          <p:nvPr/>
        </p:nvSpPr>
        <p:spPr>
          <a:xfrm>
            <a:off x="2167060" y="4245908"/>
            <a:ext cx="7002698" cy="646331"/>
          </a:xfrm>
          <a:prstGeom prst="rect">
            <a:avLst/>
          </a:prstGeom>
          <a:noFill/>
        </p:spPr>
        <p:txBody>
          <a:bodyPr wrap="square" rtlCol="0">
            <a:spAutoFit/>
          </a:bodyPr>
          <a:lstStyle/>
          <a:p>
            <a:r>
              <a:rPr lang="es-MX" dirty="0" smtClean="0"/>
              <a:t>DIVERSO.-Significa que ningún espacio geográfico es igual a otro todos son diferentes. Posee variedad de formas, procesos y componentes</a:t>
            </a:r>
            <a:endParaRPr lang="es-MX" dirty="0"/>
          </a:p>
        </p:txBody>
      </p:sp>
      <p:sp>
        <p:nvSpPr>
          <p:cNvPr id="12" name="CuadroTexto 11"/>
          <p:cNvSpPr txBox="1"/>
          <p:nvPr/>
        </p:nvSpPr>
        <p:spPr>
          <a:xfrm>
            <a:off x="2167059" y="4967476"/>
            <a:ext cx="7350427" cy="923330"/>
          </a:xfrm>
          <a:prstGeom prst="rect">
            <a:avLst/>
          </a:prstGeom>
          <a:noFill/>
        </p:spPr>
        <p:txBody>
          <a:bodyPr wrap="square" rtlCol="0">
            <a:spAutoFit/>
          </a:bodyPr>
          <a:lstStyle/>
          <a:p>
            <a:r>
              <a:rPr lang="es-MX" dirty="0" smtClean="0"/>
              <a:t>DELIMITADO.-Es la delimitación física y territorial que separa a un lugar de otro  </a:t>
            </a:r>
            <a:r>
              <a:rPr lang="es-MX" dirty="0"/>
              <a:t>para indicar cuales son los dominios políticos y territoriales de las naciones</a:t>
            </a:r>
          </a:p>
        </p:txBody>
      </p:sp>
      <p:sp>
        <p:nvSpPr>
          <p:cNvPr id="13" name="CuadroTexto 12"/>
          <p:cNvSpPr txBox="1"/>
          <p:nvPr/>
        </p:nvSpPr>
        <p:spPr>
          <a:xfrm>
            <a:off x="2167059" y="5825909"/>
            <a:ext cx="7350427" cy="646331"/>
          </a:xfrm>
          <a:prstGeom prst="rect">
            <a:avLst/>
          </a:prstGeom>
          <a:noFill/>
        </p:spPr>
        <p:txBody>
          <a:bodyPr wrap="square" rtlCol="0">
            <a:spAutoFit/>
          </a:bodyPr>
          <a:lstStyle/>
          <a:p>
            <a:r>
              <a:rPr lang="es-MX" dirty="0" smtClean="0"/>
              <a:t>ESCALABLE.-Depende de los fenómenos que se requiere conocer es decir puede ser a escala internacional, nacional o local.</a:t>
            </a:r>
            <a:endParaRPr lang="es-MX" dirty="0"/>
          </a:p>
        </p:txBody>
      </p:sp>
    </p:spTree>
    <p:extLst>
      <p:ext uri="{BB962C8B-B14F-4D97-AF65-F5344CB8AC3E}">
        <p14:creationId xmlns:p14="http://schemas.microsoft.com/office/powerpoint/2010/main" val="1792556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643613"/>
          </a:xfrm>
        </p:spPr>
        <p:txBody>
          <a:bodyPr>
            <a:normAutofit fontScale="90000"/>
          </a:bodyPr>
          <a:lstStyle/>
          <a:p>
            <a:r>
              <a:rPr lang="es-MX" dirty="0" smtClean="0"/>
              <a:t>ACTIVIDAD #4 </a:t>
            </a:r>
            <a:r>
              <a:rPr lang="es-MX" sz="2400" dirty="0" smtClean="0"/>
              <a:t/>
            </a:r>
            <a:br>
              <a:rPr lang="es-MX" sz="2400" dirty="0" smtClean="0"/>
            </a:br>
            <a:r>
              <a:rPr lang="es-MX" sz="2400" dirty="0" smtClean="0"/>
              <a:t>LEE EL SIGUIENTO TEXTO Y RESPONDE</a:t>
            </a:r>
            <a:r>
              <a:rPr lang="es-MX" dirty="0" smtClean="0"/>
              <a:t/>
            </a:r>
            <a:br>
              <a:rPr lang="es-MX" dirty="0" smtClean="0"/>
            </a:br>
            <a:endParaRPr lang="es-MX" dirty="0"/>
          </a:p>
        </p:txBody>
      </p:sp>
      <p:sp>
        <p:nvSpPr>
          <p:cNvPr id="3" name="Marcador de contenido 2"/>
          <p:cNvSpPr>
            <a:spLocks noGrp="1"/>
          </p:cNvSpPr>
          <p:nvPr>
            <p:ph sz="quarter" idx="13"/>
          </p:nvPr>
        </p:nvSpPr>
        <p:spPr>
          <a:xfrm>
            <a:off x="913774" y="1262130"/>
            <a:ext cx="10363826" cy="4529069"/>
          </a:xfrm>
        </p:spPr>
        <p:txBody>
          <a:bodyPr/>
          <a:lstStyle/>
          <a:p>
            <a:pPr marL="0" indent="0">
              <a:buNone/>
            </a:pPr>
            <a:r>
              <a:rPr lang="es-MX" cap="none" dirty="0" smtClean="0"/>
              <a:t>La ciudad de Trípoli es la capital de Libia se localiza en la costa del mar Mediterráneo, en el norte de África. En ella se concentra la mayor parte del comercio, la industria y los servicios del país. Trípoli se ubica muy cerca de la frontera con Túnez, conformando la región tripolitana, la cual se caracteriza por sus playas arenosas, con lagunas y oasis costeros. Por ello es conocida como “la perla en el desierto”</a:t>
            </a:r>
          </a:p>
          <a:p>
            <a:pPr marL="0" indent="0">
              <a:buNone/>
            </a:pPr>
            <a:r>
              <a:rPr lang="es-MX" cap="none" dirty="0" smtClean="0"/>
              <a:t>El clima de Trípoli es semiárido con veranos calurosos e inviernos frescos, en esa ciudad se habla el árabe , el italiano y el inglés. Su gastronomía tradicional tiene influencia italiana y uno de sus platillos más famosos es una sopa  espesa elaborada con cordero, pimientos, cebolla, cilantro y perejil denominada </a:t>
            </a:r>
            <a:r>
              <a:rPr lang="es-MX" cap="none" dirty="0" err="1" smtClean="0"/>
              <a:t>sharba</a:t>
            </a:r>
            <a:r>
              <a:rPr lang="es-MX" cap="none" dirty="0" smtClean="0"/>
              <a:t> o sopa libia.</a:t>
            </a:r>
          </a:p>
          <a:p>
            <a:pPr marL="0" indent="0">
              <a:buNone/>
            </a:pPr>
            <a:r>
              <a:rPr lang="es-MX" cap="none" dirty="0" smtClean="0"/>
              <a:t>¿Cuáles son los componentes y  características de Trípoli?</a:t>
            </a:r>
            <a:endParaRPr lang="es-MX" cap="none" dirty="0"/>
          </a:p>
        </p:txBody>
      </p:sp>
    </p:spTree>
    <p:extLst>
      <p:ext uri="{BB962C8B-B14F-4D97-AF65-F5344CB8AC3E}">
        <p14:creationId xmlns:p14="http://schemas.microsoft.com/office/powerpoint/2010/main" val="409278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798159"/>
          </a:xfrm>
        </p:spPr>
        <p:txBody>
          <a:bodyPr/>
          <a:lstStyle/>
          <a:p>
            <a:r>
              <a:rPr lang="es-MX" dirty="0" smtClean="0"/>
              <a:t>Categorías del espacio geográfico</a:t>
            </a:r>
            <a:endParaRPr lang="es-MX" dirty="0"/>
          </a:p>
        </p:txBody>
      </p:sp>
      <p:sp>
        <p:nvSpPr>
          <p:cNvPr id="3" name="Marcador de contenido 2"/>
          <p:cNvSpPr>
            <a:spLocks noGrp="1"/>
          </p:cNvSpPr>
          <p:nvPr>
            <p:ph sz="quarter" idx="13"/>
          </p:nvPr>
        </p:nvSpPr>
        <p:spPr>
          <a:xfrm>
            <a:off x="913774" y="1674254"/>
            <a:ext cx="10363826" cy="4116945"/>
          </a:xfrm>
        </p:spPr>
        <p:txBody>
          <a:bodyPr/>
          <a:lstStyle/>
          <a:p>
            <a:pPr marL="0" indent="0">
              <a:buNone/>
            </a:pPr>
            <a:r>
              <a:rPr lang="es-MX" dirty="0" smtClean="0"/>
              <a:t>LUGAR</a:t>
            </a:r>
          </a:p>
          <a:p>
            <a:pPr marL="0" indent="0">
              <a:buNone/>
            </a:pPr>
            <a:endParaRPr lang="es-MX" dirty="0"/>
          </a:p>
          <a:p>
            <a:pPr marL="0" indent="0">
              <a:buNone/>
            </a:pPr>
            <a:r>
              <a:rPr lang="es-MX" dirty="0" smtClean="0"/>
              <a:t>PAISAJE</a:t>
            </a:r>
          </a:p>
          <a:p>
            <a:pPr marL="0" indent="0">
              <a:buNone/>
            </a:pPr>
            <a:endParaRPr lang="es-MX" dirty="0"/>
          </a:p>
          <a:p>
            <a:pPr marL="0" indent="0">
              <a:buNone/>
            </a:pPr>
            <a:r>
              <a:rPr lang="es-MX" dirty="0" smtClean="0"/>
              <a:t>REGIÓN</a:t>
            </a:r>
          </a:p>
          <a:p>
            <a:pPr marL="0" indent="0">
              <a:buNone/>
            </a:pPr>
            <a:endParaRPr lang="es-MX" dirty="0"/>
          </a:p>
          <a:p>
            <a:pPr marL="0" indent="0">
              <a:buNone/>
            </a:pPr>
            <a:r>
              <a:rPr lang="es-MX" dirty="0" smtClean="0"/>
              <a:t>TERRITORIO</a:t>
            </a:r>
            <a:endParaRPr lang="es-MX" dirty="0"/>
          </a:p>
        </p:txBody>
      </p:sp>
    </p:spTree>
    <p:extLst>
      <p:ext uri="{BB962C8B-B14F-4D97-AF65-F5344CB8AC3E}">
        <p14:creationId xmlns:p14="http://schemas.microsoft.com/office/powerpoint/2010/main" val="1097520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1029979"/>
          </a:xfrm>
        </p:spPr>
        <p:txBody>
          <a:bodyPr>
            <a:normAutofit fontScale="90000"/>
          </a:bodyPr>
          <a:lstStyle/>
          <a:p>
            <a:r>
              <a:rPr lang="es-MX" dirty="0" smtClean="0"/>
              <a:t>LUGAR</a:t>
            </a:r>
            <a:br>
              <a:rPr lang="es-MX" dirty="0" smtClean="0"/>
            </a:br>
            <a:endParaRPr lang="es-MX" dirty="0"/>
          </a:p>
        </p:txBody>
      </p:sp>
      <p:pic>
        <p:nvPicPr>
          <p:cNvPr id="4" name="Marcador de contenido 3"/>
          <p:cNvPicPr>
            <a:picLocks noGrp="1" noChangeAspect="1"/>
          </p:cNvPicPr>
          <p:nvPr>
            <p:ph sz="quarter" idx="13"/>
          </p:nvPr>
        </p:nvPicPr>
        <p:blipFill>
          <a:blip r:embed="rId2"/>
          <a:stretch>
            <a:fillRect/>
          </a:stretch>
        </p:blipFill>
        <p:spPr>
          <a:xfrm>
            <a:off x="745901" y="2252577"/>
            <a:ext cx="2895600" cy="1571625"/>
          </a:xfrm>
          <a:prstGeom prst="rect">
            <a:avLst/>
          </a:prstGeom>
        </p:spPr>
      </p:pic>
      <p:pic>
        <p:nvPicPr>
          <p:cNvPr id="5" name="Imagen 4"/>
          <p:cNvPicPr>
            <a:picLocks noChangeAspect="1"/>
          </p:cNvPicPr>
          <p:nvPr/>
        </p:nvPicPr>
        <p:blipFill>
          <a:blip r:embed="rId3"/>
          <a:stretch>
            <a:fillRect/>
          </a:stretch>
        </p:blipFill>
        <p:spPr>
          <a:xfrm>
            <a:off x="4952082" y="2214694"/>
            <a:ext cx="2857500" cy="1600200"/>
          </a:xfrm>
          <a:prstGeom prst="rect">
            <a:avLst/>
          </a:prstGeom>
        </p:spPr>
      </p:pic>
      <p:pic>
        <p:nvPicPr>
          <p:cNvPr id="6" name="Imagen 5"/>
          <p:cNvPicPr>
            <a:picLocks noChangeAspect="1"/>
          </p:cNvPicPr>
          <p:nvPr/>
        </p:nvPicPr>
        <p:blipFill>
          <a:blip r:embed="rId4"/>
          <a:stretch>
            <a:fillRect/>
          </a:stretch>
        </p:blipFill>
        <p:spPr>
          <a:xfrm>
            <a:off x="8772434" y="2090652"/>
            <a:ext cx="2638425" cy="1733550"/>
          </a:xfrm>
          <a:prstGeom prst="rect">
            <a:avLst/>
          </a:prstGeom>
        </p:spPr>
      </p:pic>
      <p:sp>
        <p:nvSpPr>
          <p:cNvPr id="7" name="CuadroTexto 6"/>
          <p:cNvSpPr txBox="1"/>
          <p:nvPr/>
        </p:nvSpPr>
        <p:spPr>
          <a:xfrm>
            <a:off x="1532586" y="1352282"/>
            <a:ext cx="9745640" cy="646331"/>
          </a:xfrm>
          <a:prstGeom prst="rect">
            <a:avLst/>
          </a:prstGeom>
          <a:noFill/>
        </p:spPr>
        <p:txBody>
          <a:bodyPr wrap="square" rtlCol="0">
            <a:spAutoFit/>
          </a:bodyPr>
          <a:lstStyle/>
          <a:p>
            <a:r>
              <a:rPr lang="es-MX" dirty="0" smtClean="0"/>
              <a:t>Se usa para designar un punto específico en el espacio geográfico, ya sea que se ubique por sus coordenadas o por el nombre por el cual es reconocido.</a:t>
            </a:r>
            <a:endParaRPr lang="es-MX" dirty="0"/>
          </a:p>
        </p:txBody>
      </p:sp>
      <p:pic>
        <p:nvPicPr>
          <p:cNvPr id="8" name="Imagen 7"/>
          <p:cNvPicPr>
            <a:picLocks noChangeAspect="1"/>
          </p:cNvPicPr>
          <p:nvPr/>
        </p:nvPicPr>
        <p:blipFill>
          <a:blip r:embed="rId5"/>
          <a:stretch>
            <a:fillRect/>
          </a:stretch>
        </p:blipFill>
        <p:spPr>
          <a:xfrm>
            <a:off x="4952082" y="4194153"/>
            <a:ext cx="2419350" cy="1895475"/>
          </a:xfrm>
          <a:prstGeom prst="rect">
            <a:avLst/>
          </a:prstGeom>
        </p:spPr>
      </p:pic>
    </p:spTree>
    <p:extLst>
      <p:ext uri="{BB962C8B-B14F-4D97-AF65-F5344CB8AC3E}">
        <p14:creationId xmlns:p14="http://schemas.microsoft.com/office/powerpoint/2010/main" val="172676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875432"/>
          </a:xfrm>
        </p:spPr>
        <p:txBody>
          <a:bodyPr/>
          <a:lstStyle/>
          <a:p>
            <a:r>
              <a:rPr lang="es-MX" dirty="0" smtClean="0"/>
              <a:t>paisaje</a:t>
            </a:r>
            <a:endParaRPr lang="es-MX" dirty="0"/>
          </a:p>
        </p:txBody>
      </p:sp>
      <p:sp>
        <p:nvSpPr>
          <p:cNvPr id="3" name="Marcador de contenido 2"/>
          <p:cNvSpPr>
            <a:spLocks noGrp="1"/>
          </p:cNvSpPr>
          <p:nvPr>
            <p:ph sz="quarter" idx="13"/>
          </p:nvPr>
        </p:nvSpPr>
        <p:spPr>
          <a:xfrm>
            <a:off x="913774" y="1493950"/>
            <a:ext cx="10363826" cy="4297249"/>
          </a:xfrm>
        </p:spPr>
        <p:txBody>
          <a:bodyPr/>
          <a:lstStyle/>
          <a:p>
            <a:pPr marL="0" indent="0">
              <a:buNone/>
            </a:pPr>
            <a:r>
              <a:rPr lang="es-MX" dirty="0" smtClean="0"/>
              <a:t>S</a:t>
            </a:r>
            <a:r>
              <a:rPr lang="es-MX" cap="none" dirty="0" smtClean="0"/>
              <a:t>e relaciona con lo que perciben y distinguen las personas del espacio geográfico, lo identificamos mediante imágenes o de manera directa y tiene componentes naturales, culturales o económicos.</a:t>
            </a:r>
            <a:endParaRPr lang="es-MX" cap="none" dirty="0"/>
          </a:p>
        </p:txBody>
      </p:sp>
      <p:pic>
        <p:nvPicPr>
          <p:cNvPr id="5" name="Imagen 4"/>
          <p:cNvPicPr>
            <a:picLocks noChangeAspect="1"/>
          </p:cNvPicPr>
          <p:nvPr/>
        </p:nvPicPr>
        <p:blipFill>
          <a:blip r:embed="rId2"/>
          <a:stretch>
            <a:fillRect/>
          </a:stretch>
        </p:blipFill>
        <p:spPr>
          <a:xfrm>
            <a:off x="489398" y="2537138"/>
            <a:ext cx="2596635" cy="1970468"/>
          </a:xfrm>
          <a:prstGeom prst="rect">
            <a:avLst/>
          </a:prstGeom>
        </p:spPr>
      </p:pic>
      <p:pic>
        <p:nvPicPr>
          <p:cNvPr id="6" name="Imagen 5"/>
          <p:cNvPicPr>
            <a:picLocks noChangeAspect="1"/>
          </p:cNvPicPr>
          <p:nvPr/>
        </p:nvPicPr>
        <p:blipFill>
          <a:blip r:embed="rId3"/>
          <a:stretch>
            <a:fillRect/>
          </a:stretch>
        </p:blipFill>
        <p:spPr>
          <a:xfrm>
            <a:off x="4232520" y="2537138"/>
            <a:ext cx="2619375" cy="1950144"/>
          </a:xfrm>
          <a:prstGeom prst="rect">
            <a:avLst/>
          </a:prstGeom>
        </p:spPr>
      </p:pic>
      <p:pic>
        <p:nvPicPr>
          <p:cNvPr id="7" name="Imagen 6"/>
          <p:cNvPicPr>
            <a:picLocks noChangeAspect="1"/>
          </p:cNvPicPr>
          <p:nvPr/>
        </p:nvPicPr>
        <p:blipFill>
          <a:blip r:embed="rId4"/>
          <a:stretch>
            <a:fillRect/>
          </a:stretch>
        </p:blipFill>
        <p:spPr>
          <a:xfrm>
            <a:off x="7755060" y="2650834"/>
            <a:ext cx="2619375" cy="1743075"/>
          </a:xfrm>
          <a:prstGeom prst="rect">
            <a:avLst/>
          </a:prstGeom>
        </p:spPr>
      </p:pic>
    </p:spTree>
    <p:extLst>
      <p:ext uri="{BB962C8B-B14F-4D97-AF65-F5344CB8AC3E}">
        <p14:creationId xmlns:p14="http://schemas.microsoft.com/office/powerpoint/2010/main" val="2127901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695128"/>
          </a:xfrm>
        </p:spPr>
        <p:txBody>
          <a:bodyPr/>
          <a:lstStyle/>
          <a:p>
            <a:r>
              <a:rPr lang="es-MX" dirty="0" smtClean="0"/>
              <a:t>región</a:t>
            </a:r>
            <a:endParaRPr lang="es-MX" dirty="0"/>
          </a:p>
        </p:txBody>
      </p:sp>
      <p:sp>
        <p:nvSpPr>
          <p:cNvPr id="3" name="Marcador de contenido 2"/>
          <p:cNvSpPr>
            <a:spLocks noGrp="1"/>
          </p:cNvSpPr>
          <p:nvPr>
            <p:ph sz="quarter" idx="13"/>
          </p:nvPr>
        </p:nvSpPr>
        <p:spPr>
          <a:xfrm>
            <a:off x="913774" y="1596980"/>
            <a:ext cx="10363826" cy="4194219"/>
          </a:xfrm>
        </p:spPr>
        <p:txBody>
          <a:bodyPr/>
          <a:lstStyle/>
          <a:p>
            <a:pPr marL="0" indent="0">
              <a:buNone/>
            </a:pPr>
            <a:r>
              <a:rPr lang="es-MX" dirty="0" smtClean="0"/>
              <a:t>E</a:t>
            </a:r>
            <a:r>
              <a:rPr lang="es-MX" cap="none" dirty="0" smtClean="0"/>
              <a:t>s una delimitación del espacio que se caracteriza por tener homogeneidad en, cuando menos, uno de sus componentes. de ella podemos estudiar su clima, vegetación, relieve, religión, bloques económicos etc.</a:t>
            </a:r>
            <a:endParaRPr lang="es-MX" cap="none" dirty="0"/>
          </a:p>
          <a:p>
            <a:pPr marL="0" indent="0">
              <a:buNone/>
            </a:pPr>
            <a:endParaRPr lang="es-MX" cap="none" dirty="0"/>
          </a:p>
        </p:txBody>
      </p:sp>
      <p:pic>
        <p:nvPicPr>
          <p:cNvPr id="5" name="Imagen 4"/>
          <p:cNvPicPr>
            <a:picLocks noChangeAspect="1"/>
          </p:cNvPicPr>
          <p:nvPr/>
        </p:nvPicPr>
        <p:blipFill>
          <a:blip r:embed="rId2"/>
          <a:stretch>
            <a:fillRect/>
          </a:stretch>
        </p:blipFill>
        <p:spPr>
          <a:xfrm>
            <a:off x="3142446" y="2975019"/>
            <a:ext cx="3762040" cy="2816179"/>
          </a:xfrm>
          <a:prstGeom prst="rect">
            <a:avLst/>
          </a:prstGeom>
        </p:spPr>
      </p:pic>
    </p:spTree>
    <p:extLst>
      <p:ext uri="{BB962C8B-B14F-4D97-AF65-F5344CB8AC3E}">
        <p14:creationId xmlns:p14="http://schemas.microsoft.com/office/powerpoint/2010/main" val="123956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759522"/>
          </a:xfrm>
        </p:spPr>
        <p:txBody>
          <a:bodyPr/>
          <a:lstStyle/>
          <a:p>
            <a:r>
              <a:rPr lang="es-MX" dirty="0" smtClean="0"/>
              <a:t>territorio</a:t>
            </a:r>
            <a:endParaRPr lang="es-MX" dirty="0"/>
          </a:p>
        </p:txBody>
      </p:sp>
      <p:sp>
        <p:nvSpPr>
          <p:cNvPr id="3" name="Marcador de contenido 2"/>
          <p:cNvSpPr>
            <a:spLocks noGrp="1"/>
          </p:cNvSpPr>
          <p:nvPr>
            <p:ph sz="quarter" idx="13"/>
          </p:nvPr>
        </p:nvSpPr>
        <p:spPr>
          <a:xfrm>
            <a:off x="913774" y="1648496"/>
            <a:ext cx="10363826" cy="4142703"/>
          </a:xfrm>
        </p:spPr>
        <p:txBody>
          <a:bodyPr/>
          <a:lstStyle/>
          <a:p>
            <a:pPr marL="0" indent="0">
              <a:buNone/>
            </a:pPr>
            <a:r>
              <a:rPr lang="es-MX" dirty="0" smtClean="0"/>
              <a:t>E</a:t>
            </a:r>
            <a:r>
              <a:rPr lang="es-MX" cap="none" dirty="0" smtClean="0"/>
              <a:t>s cuando un espacio geográfico tiene límites definidos y reconocidos por otros grupos humanos desde una aldea hasta los actuales países.</a:t>
            </a:r>
            <a:endParaRPr lang="es-MX" cap="none" dirty="0"/>
          </a:p>
        </p:txBody>
      </p:sp>
      <p:pic>
        <p:nvPicPr>
          <p:cNvPr id="5" name="Imagen 4"/>
          <p:cNvPicPr>
            <a:picLocks noChangeAspect="1"/>
          </p:cNvPicPr>
          <p:nvPr/>
        </p:nvPicPr>
        <p:blipFill>
          <a:blip r:embed="rId2"/>
          <a:stretch>
            <a:fillRect/>
          </a:stretch>
        </p:blipFill>
        <p:spPr>
          <a:xfrm>
            <a:off x="4882233" y="2997491"/>
            <a:ext cx="2066925" cy="2209800"/>
          </a:xfrm>
          <a:prstGeom prst="rect">
            <a:avLst/>
          </a:prstGeom>
        </p:spPr>
      </p:pic>
      <p:pic>
        <p:nvPicPr>
          <p:cNvPr id="6" name="Imagen 5"/>
          <p:cNvPicPr>
            <a:picLocks noChangeAspect="1"/>
          </p:cNvPicPr>
          <p:nvPr/>
        </p:nvPicPr>
        <p:blipFill>
          <a:blip r:embed="rId3"/>
          <a:stretch>
            <a:fillRect/>
          </a:stretch>
        </p:blipFill>
        <p:spPr>
          <a:xfrm>
            <a:off x="1386223" y="2835566"/>
            <a:ext cx="1924050" cy="2371725"/>
          </a:xfrm>
          <a:prstGeom prst="rect">
            <a:avLst/>
          </a:prstGeom>
        </p:spPr>
      </p:pic>
      <p:pic>
        <p:nvPicPr>
          <p:cNvPr id="7" name="Imagen 6"/>
          <p:cNvPicPr>
            <a:picLocks noChangeAspect="1"/>
          </p:cNvPicPr>
          <p:nvPr/>
        </p:nvPicPr>
        <p:blipFill>
          <a:blip r:embed="rId4"/>
          <a:stretch>
            <a:fillRect/>
          </a:stretch>
        </p:blipFill>
        <p:spPr>
          <a:xfrm>
            <a:off x="8572500" y="3358769"/>
            <a:ext cx="2705100" cy="1685925"/>
          </a:xfrm>
          <a:prstGeom prst="rect">
            <a:avLst/>
          </a:prstGeom>
        </p:spPr>
      </p:pic>
    </p:spTree>
    <p:extLst>
      <p:ext uri="{BB962C8B-B14F-4D97-AF65-F5344CB8AC3E}">
        <p14:creationId xmlns:p14="http://schemas.microsoft.com/office/powerpoint/2010/main" val="1902397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746644"/>
          </a:xfrm>
        </p:spPr>
        <p:txBody>
          <a:bodyPr>
            <a:normAutofit fontScale="90000"/>
          </a:bodyPr>
          <a:lstStyle/>
          <a:p>
            <a:r>
              <a:rPr lang="es-MX" dirty="0" smtClean="0"/>
              <a:t>EJERCICIO #</a:t>
            </a:r>
            <a:r>
              <a:rPr lang="es-MX" smtClean="0"/>
              <a:t>5 </a:t>
            </a:r>
            <a:r>
              <a:rPr lang="es-MX" dirty="0" smtClean="0"/>
              <a:t/>
            </a:r>
            <a:br>
              <a:rPr lang="es-MX" dirty="0" smtClean="0"/>
            </a:br>
            <a:r>
              <a:rPr lang="es-MX" dirty="0" smtClean="0"/>
              <a:t>COLOCA LA RESPUESTA SEGÚN CORRESPONDA</a:t>
            </a:r>
            <a:endParaRPr lang="es-MX"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756460746"/>
              </p:ext>
            </p:extLst>
          </p:nvPr>
        </p:nvGraphicFramePr>
        <p:xfrm>
          <a:off x="605307" y="2938769"/>
          <a:ext cx="10363200" cy="2865120"/>
        </p:xfrm>
        <a:graphic>
          <a:graphicData uri="http://schemas.openxmlformats.org/drawingml/2006/table">
            <a:tbl>
              <a:tblPr firstRow="1" bandRow="1">
                <a:tableStyleId>{5C22544A-7EE6-4342-B048-85BDC9FD1C3A}</a:tableStyleId>
              </a:tblPr>
              <a:tblGrid>
                <a:gridCol w="3454400"/>
                <a:gridCol w="3454400"/>
                <a:gridCol w="3454400"/>
              </a:tblGrid>
              <a:tr h="370840">
                <a:tc>
                  <a:txBody>
                    <a:bodyPr/>
                    <a:lstStyle/>
                    <a:p>
                      <a:pPr algn="ctr"/>
                      <a:r>
                        <a:rPr lang="es-MX" dirty="0" smtClean="0"/>
                        <a:t>COMPONENTES DEL ESPACIO GEOGRÁFICO</a:t>
                      </a:r>
                      <a:endParaRPr lang="es-MX" dirty="0"/>
                    </a:p>
                  </a:txBody>
                  <a:tcPr/>
                </a:tc>
                <a:tc>
                  <a:txBody>
                    <a:bodyPr/>
                    <a:lstStyle/>
                    <a:p>
                      <a:pPr algn="ctr"/>
                      <a:r>
                        <a:rPr lang="es-MX" dirty="0" smtClean="0"/>
                        <a:t>CARACTERÍSTICAS DEL ESPACIO GEOGRÁFICO</a:t>
                      </a:r>
                      <a:endParaRPr lang="es-MX" dirty="0"/>
                    </a:p>
                  </a:txBody>
                  <a:tcPr/>
                </a:tc>
                <a:tc>
                  <a:txBody>
                    <a:bodyPr/>
                    <a:lstStyle/>
                    <a:p>
                      <a:pPr algn="ctr"/>
                      <a:r>
                        <a:rPr lang="es-MX" dirty="0" smtClean="0"/>
                        <a:t>CATEGORÍAS DEL ESPACIO GEOGRÁFICO</a:t>
                      </a:r>
                      <a:endParaRPr lang="es-MX" dirty="0"/>
                    </a:p>
                  </a:txBody>
                  <a:tcPr/>
                </a:tc>
              </a:tr>
              <a:tr h="370840">
                <a:tc>
                  <a:txBody>
                    <a:bodyPr/>
                    <a:lstStyle/>
                    <a:p>
                      <a:endParaRPr lang="es-MX" dirty="0"/>
                    </a:p>
                  </a:txBody>
                  <a:tcPr/>
                </a:tc>
                <a:tc>
                  <a:txBody>
                    <a:bodyPr/>
                    <a:lstStyle/>
                    <a:p>
                      <a:endParaRPr lang="es-MX" dirty="0"/>
                    </a:p>
                  </a:txBody>
                  <a:tcPr/>
                </a:tc>
                <a:tc>
                  <a:txBody>
                    <a:bodyPr/>
                    <a:lstStyle/>
                    <a:p>
                      <a:endParaRPr lang="es-MX"/>
                    </a:p>
                  </a:txBody>
                  <a:tcPr/>
                </a:tc>
              </a:tr>
              <a:tr h="370840">
                <a:tc>
                  <a:txBody>
                    <a:bodyPr/>
                    <a:lstStyle/>
                    <a:p>
                      <a:endParaRPr lang="es-MX"/>
                    </a:p>
                  </a:txBody>
                  <a:tcPr/>
                </a:tc>
                <a:tc>
                  <a:txBody>
                    <a:bodyPr/>
                    <a:lstStyle/>
                    <a:p>
                      <a:endParaRPr lang="es-MX"/>
                    </a:p>
                  </a:txBody>
                  <a:tcPr/>
                </a:tc>
                <a:tc>
                  <a:txBody>
                    <a:bodyPr/>
                    <a:lstStyle/>
                    <a:p>
                      <a:endParaRPr lang="es-MX"/>
                    </a:p>
                  </a:txBody>
                  <a:tcPr/>
                </a:tc>
              </a:tr>
              <a:tr h="370840">
                <a:tc>
                  <a:txBody>
                    <a:bodyPr/>
                    <a:lstStyle/>
                    <a:p>
                      <a:endParaRPr lang="es-MX"/>
                    </a:p>
                  </a:txBody>
                  <a:tcPr/>
                </a:tc>
                <a:tc>
                  <a:txBody>
                    <a:bodyPr/>
                    <a:lstStyle/>
                    <a:p>
                      <a:endParaRPr lang="es-MX"/>
                    </a:p>
                  </a:txBody>
                  <a:tcPr/>
                </a:tc>
                <a:tc>
                  <a:txBody>
                    <a:bodyPr/>
                    <a:lstStyle/>
                    <a:p>
                      <a:endParaRPr lang="es-MX"/>
                    </a:p>
                  </a:txBody>
                  <a:tcPr/>
                </a:tc>
              </a:tr>
              <a:tr h="370840">
                <a:tc>
                  <a:txBody>
                    <a:bodyPr/>
                    <a:lstStyle/>
                    <a:p>
                      <a:endParaRPr lang="es-MX"/>
                    </a:p>
                  </a:txBody>
                  <a:tcPr/>
                </a:tc>
                <a:tc>
                  <a:txBody>
                    <a:bodyPr/>
                    <a:lstStyle/>
                    <a:p>
                      <a:endParaRPr lang="es-MX"/>
                    </a:p>
                  </a:txBody>
                  <a:tcPr/>
                </a:tc>
                <a:tc>
                  <a:txBody>
                    <a:bodyPr/>
                    <a:lstStyle/>
                    <a:p>
                      <a:endParaRPr lang="es-MX"/>
                    </a:p>
                  </a:txBody>
                  <a:tcPr/>
                </a:tc>
              </a:tr>
              <a:tr h="370840">
                <a:tc>
                  <a:txBody>
                    <a:bodyPr/>
                    <a:lstStyle/>
                    <a:p>
                      <a:endParaRPr lang="es-MX"/>
                    </a:p>
                  </a:txBody>
                  <a:tcPr/>
                </a:tc>
                <a:tc>
                  <a:txBody>
                    <a:bodyPr/>
                    <a:lstStyle/>
                    <a:p>
                      <a:endParaRPr lang="es-MX"/>
                    </a:p>
                  </a:txBody>
                  <a:tcPr/>
                </a:tc>
                <a:tc>
                  <a:txBody>
                    <a:bodyPr/>
                    <a:lstStyle/>
                    <a:p>
                      <a:endParaRPr lang="es-MX"/>
                    </a:p>
                  </a:txBody>
                  <a:tcPr/>
                </a:tc>
              </a:tr>
              <a:tr h="370840">
                <a:tc>
                  <a:txBody>
                    <a:bodyPr/>
                    <a:lstStyle/>
                    <a:p>
                      <a:endParaRPr lang="es-MX"/>
                    </a:p>
                  </a:txBody>
                  <a:tcPr/>
                </a:tc>
                <a:tc>
                  <a:txBody>
                    <a:bodyPr/>
                    <a:lstStyle/>
                    <a:p>
                      <a:endParaRPr lang="es-MX" dirty="0"/>
                    </a:p>
                  </a:txBody>
                  <a:tcPr/>
                </a:tc>
                <a:tc>
                  <a:txBody>
                    <a:bodyPr/>
                    <a:lstStyle/>
                    <a:p>
                      <a:endParaRPr lang="es-MX" dirty="0"/>
                    </a:p>
                  </a:txBody>
                  <a:tcPr/>
                </a:tc>
              </a:tr>
            </a:tbl>
          </a:graphicData>
        </a:graphic>
      </p:graphicFrame>
      <p:sp>
        <p:nvSpPr>
          <p:cNvPr id="5" name="CuadroTexto 4"/>
          <p:cNvSpPr txBox="1"/>
          <p:nvPr/>
        </p:nvSpPr>
        <p:spPr>
          <a:xfrm>
            <a:off x="1906073" y="1828800"/>
            <a:ext cx="8538693" cy="646331"/>
          </a:xfrm>
          <a:prstGeom prst="rect">
            <a:avLst/>
          </a:prstGeom>
          <a:noFill/>
        </p:spPr>
        <p:txBody>
          <a:bodyPr wrap="square" rtlCol="0">
            <a:spAutoFit/>
          </a:bodyPr>
          <a:lstStyle/>
          <a:p>
            <a:r>
              <a:rPr lang="es-MX" dirty="0" smtClean="0"/>
              <a:t>TERRITORIO-CULTURAL-PAISAJE-POLITICO-DINÁMICO-REGIÓN-SOCIAL-ECONÓMICO-ESCALABLE-DIVERSO-NATURAL-LOCALIZABLE-LUGAR-REPRESENTABLE-DELIMITADO</a:t>
            </a:r>
            <a:endParaRPr lang="es-MX" dirty="0"/>
          </a:p>
        </p:txBody>
      </p:sp>
    </p:spTree>
    <p:extLst>
      <p:ext uri="{BB962C8B-B14F-4D97-AF65-F5344CB8AC3E}">
        <p14:creationId xmlns:p14="http://schemas.microsoft.com/office/powerpoint/2010/main" val="345275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Gota</Template>
  <TotalTime>264</TotalTime>
  <Words>460</Words>
  <Application>Microsoft Office PowerPoint</Application>
  <PresentationFormat>Panorámica</PresentationFormat>
  <Paragraphs>36</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Tw Cen MT</vt:lpstr>
      <vt:lpstr>Gota</vt:lpstr>
      <vt:lpstr>GEOGRAFÍA</vt:lpstr>
      <vt:lpstr>CARACTERÍSTICAS</vt:lpstr>
      <vt:lpstr>ACTIVIDAD #4  LEE EL SIGUIENTO TEXTO Y RESPONDE </vt:lpstr>
      <vt:lpstr>Categorías del espacio geográfico</vt:lpstr>
      <vt:lpstr>LUGAR </vt:lpstr>
      <vt:lpstr>paisaje</vt:lpstr>
      <vt:lpstr>región</vt:lpstr>
      <vt:lpstr>territorio</vt:lpstr>
      <vt:lpstr>EJERCICIO #5  COLOCA LA RESPUESTA SEGÚN CORRESPONDA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SESIÓN 4,5 Y 6</dc:title>
  <dc:creator>Equipo</dc:creator>
  <cp:lastModifiedBy>Equipo</cp:lastModifiedBy>
  <cp:revision>19</cp:revision>
  <dcterms:created xsi:type="dcterms:W3CDTF">2020-08-28T22:13:00Z</dcterms:created>
  <dcterms:modified xsi:type="dcterms:W3CDTF">2021-09-10T17:34:21Z</dcterms:modified>
</cp:coreProperties>
</file>