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65" r:id="rId12"/>
    <p:sldId id="266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AGUAS CONTINENTALES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 5 DISTRIBUCIÓN Y DINÁMICA DE LAS AGUAS OCEÁNICAS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8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2485624" y="-334849"/>
            <a:ext cx="5950040" cy="75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s-MX" dirty="0" smtClean="0"/>
              <a:t>Capas de la atmósfera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7894" y="1429555"/>
            <a:ext cx="7212168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346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Características de las capas atmosféricas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31819" y="1365162"/>
            <a:ext cx="11603865" cy="52674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                         TROPOSFERA.-</a:t>
            </a:r>
            <a:r>
              <a:rPr lang="es-MX" dirty="0" smtClean="0"/>
              <a:t>E</a:t>
            </a:r>
            <a:r>
              <a:rPr lang="es-MX" sz="1600" cap="none" dirty="0" smtClean="0"/>
              <a:t>s la primera capa de la atmósfera, la más cercana a la superficie, por lo tanto, es la que más interactúa con nosotros. su altura desde el nivel del mar es de 10-15 kilómetros. sólo en esta capa se desarrolla la vida, pues a medida que aumentamos en altura disminuye la temperatura y la cantidad de oxígeno disponible. todos los fenómenos meteorológicos ocurren en este nivel.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ESTRATOSFERA.- </a:t>
            </a:r>
            <a:r>
              <a:rPr lang="es-MX" dirty="0" smtClean="0"/>
              <a:t>E</a:t>
            </a:r>
            <a:r>
              <a:rPr lang="es-MX" sz="1600" cap="none" dirty="0" smtClean="0"/>
              <a:t>s la capa inmediatamente superior a la troposfera, y tiene unos 30-35 kilómetros de espesor. en esta capa se encuentra una barrera de un gran valor para el desarrollo de la vida en la tierra: la capa de ozono. esta barrera permite que los rayos potencialmente dañinos provenientes del sol no lleguen hasta nosotros.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MESOSFERA.-T</a:t>
            </a:r>
            <a:r>
              <a:rPr lang="es-MX" sz="1800" cap="none" dirty="0" smtClean="0"/>
              <a:t>iene 30 kilómetros de espesor, y aquí es donde la mayoría de meteoritos que caen hacia la tierra se desintegran, dejando una estela que conocemos como “estrella fugaz”. 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TERMOSFERA.-</a:t>
            </a:r>
            <a:r>
              <a:rPr lang="es-MX" dirty="0" smtClean="0"/>
              <a:t>T</a:t>
            </a:r>
            <a:r>
              <a:rPr lang="es-MX" sz="1800" cap="none" dirty="0" smtClean="0"/>
              <a:t>iene entre 500 y 1000 kilómetros de espesor. en esta capa es donde se colocan los transbordadores espaciales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</a:t>
            </a:r>
          </a:p>
          <a:p>
            <a:pPr marL="0" indent="0">
              <a:buNone/>
            </a:pPr>
            <a:r>
              <a:rPr lang="es-MX" dirty="0"/>
              <a:t>                         EXOSFERA.-</a:t>
            </a:r>
            <a:r>
              <a:rPr lang="es-MX" dirty="0" smtClean="0"/>
              <a:t>E</a:t>
            </a:r>
            <a:r>
              <a:rPr lang="es-MX" sz="1800" cap="none" dirty="0" smtClean="0"/>
              <a:t>s la última capa de la atmósfera. se caracteriza por ser menos densa, además de no tener un límite exacto desde la 	termósfera hasta el espacio exterior.</a:t>
            </a:r>
          </a:p>
          <a:p>
            <a:pPr marL="0" indent="0">
              <a:buNone/>
            </a:pPr>
            <a:r>
              <a:rPr lang="es-MX" dirty="0" smtClean="0"/>
              <a:t>                        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079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5280"/>
          </a:xfrm>
        </p:spPr>
        <p:txBody>
          <a:bodyPr/>
          <a:lstStyle/>
          <a:p>
            <a:r>
              <a:rPr lang="es-MX" dirty="0" smtClean="0"/>
              <a:t>La atmósfera, factores y elementos del clima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35618"/>
            <a:ext cx="10363826" cy="4155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/>
              <a:t>Atmósfera</a:t>
            </a:r>
          </a:p>
          <a:p>
            <a:pPr marL="0" indent="0">
              <a:buNone/>
            </a:pPr>
            <a:r>
              <a:rPr lang="es-MX" sz="1800" dirty="0" smtClean="0"/>
              <a:t>C</a:t>
            </a:r>
            <a:r>
              <a:rPr lang="es-MX" sz="1800" cap="none" dirty="0" smtClean="0"/>
              <a:t>apa gaseosa que rodea la tierra, es la más externa, menos densa y rodea todos los espacios y gracias a ella podemos respirar.</a:t>
            </a:r>
          </a:p>
          <a:p>
            <a:pPr marL="0" indent="0">
              <a:buNone/>
            </a:pPr>
            <a:r>
              <a:rPr lang="es-MX" sz="1800" cap="none" dirty="0" smtClean="0"/>
              <a:t>Está compuesta:</a:t>
            </a:r>
          </a:p>
          <a:p>
            <a:pPr marL="0" indent="0">
              <a:buNone/>
            </a:pPr>
            <a:r>
              <a:rPr lang="es-MX" sz="1800" cap="none" dirty="0" smtClean="0"/>
              <a:t>Nitrógeno, oxígeno, vapor de agua entre otros elementos.</a:t>
            </a:r>
          </a:p>
          <a:p>
            <a:pPr marL="0" indent="0">
              <a:buNone/>
            </a:pPr>
            <a:r>
              <a:rPr lang="es-MX" sz="1800" cap="none" dirty="0" smtClean="0"/>
              <a:t>Abarca aproximadamente 10 km</a:t>
            </a:r>
          </a:p>
          <a:p>
            <a:pPr marL="0" indent="0">
              <a:buNone/>
            </a:pPr>
            <a:endParaRPr lang="es-MX" sz="1800" cap="none" dirty="0"/>
          </a:p>
          <a:p>
            <a:pPr marL="0" indent="0">
              <a:buNone/>
            </a:pPr>
            <a:r>
              <a:rPr lang="es-MX" sz="1800" cap="none" dirty="0" smtClean="0"/>
              <a:t>De acuerdo a sus características se  ha separado en varias capas cuyo espesor también es variable.</a:t>
            </a:r>
            <a:endParaRPr lang="es-MX" sz="1800" cap="none" dirty="0"/>
          </a:p>
        </p:txBody>
      </p:sp>
    </p:spTree>
    <p:extLst>
      <p:ext uri="{BB962C8B-B14F-4D97-AF65-F5344CB8AC3E}">
        <p14:creationId xmlns:p14="http://schemas.microsoft.com/office/powerpoint/2010/main" val="41094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4976"/>
          </a:xfrm>
        </p:spPr>
        <p:txBody>
          <a:bodyPr/>
          <a:lstStyle/>
          <a:p>
            <a:r>
              <a:rPr lang="es-MX" dirty="0" smtClean="0"/>
              <a:t>Elementos y factores del clima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7741" y="1223494"/>
            <a:ext cx="7675807" cy="55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es-MX" dirty="0" smtClean="0"/>
              <a:t>AGUAS CONTINENTALES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71224"/>
            <a:ext cx="10363826" cy="4219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600" dirty="0" smtClean="0"/>
              <a:t>S</a:t>
            </a:r>
            <a:r>
              <a:rPr lang="es-MX" sz="1600" cap="none" dirty="0" smtClean="0"/>
              <a:t>on los cuerpos de agua que no tienen conexión con el océano</a:t>
            </a:r>
          </a:p>
          <a:p>
            <a:pPr marL="0" indent="0" algn="ctr">
              <a:buNone/>
            </a:pPr>
            <a:r>
              <a:rPr lang="es-MX" sz="1600" cap="none" dirty="0" smtClean="0"/>
              <a:t>Son cuerpos de agua dulce localizados en la masa continental como ríos, lagos, lagunas y aguas subterráneas.</a:t>
            </a:r>
          </a:p>
          <a:p>
            <a:pPr marL="0" indent="0" algn="ctr">
              <a:buNone/>
            </a:pPr>
            <a:endParaRPr lang="es-MX" sz="1600" cap="none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5" y="2752725"/>
            <a:ext cx="5404095" cy="24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82580"/>
            <a:ext cx="10363826" cy="510861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Características: </a:t>
            </a:r>
          </a:p>
          <a:p>
            <a:pPr marL="0" indent="0">
              <a:buNone/>
            </a:pPr>
            <a:r>
              <a:rPr lang="es-MX" dirty="0" smtClean="0"/>
              <a:t>Por su Baja salinidad Se </a:t>
            </a:r>
            <a:r>
              <a:rPr lang="es-MX" dirty="0" smtClean="0"/>
              <a:t>les conoce como agua dulce</a:t>
            </a:r>
          </a:p>
          <a:p>
            <a:pPr marL="0" indent="0">
              <a:buNone/>
            </a:pPr>
            <a:r>
              <a:rPr lang="es-MX" dirty="0" smtClean="0"/>
              <a:t>Se utiliza para consumo de los seres vivos</a:t>
            </a:r>
          </a:p>
          <a:p>
            <a:pPr marL="0" indent="0">
              <a:buNone/>
            </a:pPr>
            <a:r>
              <a:rPr lang="es-MX" dirty="0" smtClean="0"/>
              <a:t>Es el sustento de toda sociedad</a:t>
            </a:r>
          </a:p>
          <a:p>
            <a:pPr marL="0" indent="0">
              <a:buNone/>
            </a:pPr>
            <a:r>
              <a:rPr lang="es-MX" dirty="0" smtClean="0"/>
              <a:t>Se encuentra en estado: sólido, líquido y gaseoso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34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9370"/>
          </a:xfrm>
        </p:spPr>
        <p:txBody>
          <a:bodyPr/>
          <a:lstStyle/>
          <a:p>
            <a:r>
              <a:rPr lang="es-MX" dirty="0" smtClean="0"/>
              <a:t>ríos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3183" y="1532586"/>
            <a:ext cx="11745532" cy="49841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S</a:t>
            </a:r>
            <a:r>
              <a:rPr lang="es-MX" cap="none" dirty="0" smtClean="0"/>
              <a:t>on flujos permanentes o temporales de agua que desembocan en ríos más grandes, lagos u océanos o se pierden en el interior del continente.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Son escurrimientos de agua que se originan en las partes altas del relieve; provienen de las precipitaciones y, debido a la fuerza de gravedad, buscan el nivel más bajo; ya sea que se desplacen hacia el nivel del mar, se estanquen en algún lago o presa; se infiltren en el suelo o se evapore a lo largo de su trayecto.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ELABORA UN DIBUJO QUE REPRESENTE EL TEXTO ANTERIOR.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1"/>
            <a:ext cx="2571750" cy="1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CUENCA</a:t>
            </a:r>
            <a:br>
              <a:rPr lang="es-MX" dirty="0" smtClean="0"/>
            </a:br>
            <a:r>
              <a:rPr lang="es-MX" sz="1600" dirty="0" smtClean="0"/>
              <a:t>S</a:t>
            </a:r>
            <a:r>
              <a:rPr lang="es-MX" sz="1600" cap="none" dirty="0" smtClean="0"/>
              <a:t>istema de afluente de agua, ya sea arroyo o río, que siguiendo el nivel más bajo del relieve se unen en un solo cuerpo de agua, denominado río principal, el cual se dirige hacia algún tipo de vertiente.</a:t>
            </a:r>
            <a:endParaRPr lang="es-MX" cap="non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31076" y="2060620"/>
            <a:ext cx="6697014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5432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/>
              <a:t>CUENCA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Se define como la unidad del territorio delimitada por un parte aguas, donde está presente el agua de manera líquida o sólida.</a:t>
            </a:r>
            <a:endParaRPr lang="es-MX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64406"/>
            <a:ext cx="10363826" cy="4026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Las cuencas hídricas se clasifican de la siguiente manera:</a:t>
            </a:r>
          </a:p>
          <a:p>
            <a:pPr marL="0" indent="0">
              <a:buNone/>
            </a:pPr>
            <a:r>
              <a:rPr lang="es-MX" dirty="0" smtClean="0"/>
              <a:t>Endorreicas.-E</a:t>
            </a:r>
            <a:r>
              <a:rPr lang="es-MX" cap="none" dirty="0" smtClean="0"/>
              <a:t>l río desemboca dentro del continente, en un lago, laguna o presa sin tener salida al mar.</a:t>
            </a:r>
          </a:p>
          <a:p>
            <a:pPr marL="0" indent="0">
              <a:buNone/>
            </a:pPr>
            <a:endParaRPr lang="es-MX" cap="none" dirty="0" smtClean="0"/>
          </a:p>
          <a:p>
            <a:pPr marL="0" indent="0">
              <a:buNone/>
            </a:pPr>
            <a:r>
              <a:rPr lang="es-MX" dirty="0" smtClean="0"/>
              <a:t>Exorreicas.-e</a:t>
            </a:r>
            <a:r>
              <a:rPr lang="es-MX" cap="none" dirty="0" smtClean="0"/>
              <a:t>l río desemboca, en las aguas de los mares y océanos, fuera del continente.</a:t>
            </a:r>
          </a:p>
          <a:p>
            <a:pPr marL="0" indent="0">
              <a:buNone/>
            </a:pPr>
            <a:endParaRPr lang="es-MX" dirty="0"/>
          </a:p>
          <a:p>
            <a:pPr marL="457200" indent="-457200">
              <a:buAutoNum type="alphaLcParenR"/>
            </a:pP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Arreicas</a:t>
            </a:r>
            <a:r>
              <a:rPr lang="es-MX" dirty="0" smtClean="0"/>
              <a:t>.-e</a:t>
            </a:r>
            <a:r>
              <a:rPr lang="es-MX" cap="none" dirty="0" smtClean="0"/>
              <a:t>l agua se filtra en las capas permeables del suelo y forma ríos subterráneos o se evapora como en las zonas desérticas.</a:t>
            </a: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27557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361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SEGÚN SU FUNCIÓN LAS CUENCAS HÍDRICAS SE CLASIFICAN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93950"/>
            <a:ext cx="10363826" cy="42972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HIDROLÓGICA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-p</a:t>
            </a:r>
            <a:r>
              <a:rPr lang="es-MX" cap="none" dirty="0" smtClean="0"/>
              <a:t>ermiten la captación de agua de diferentes fuentes de precipitación: lluvia, nieve, granizo, para formar escurrimientos de ríos y arroyos.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-Permiten almacenamiento del agua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ECOLÓGICA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-Provee de distintos hábitats para la riqueza de la flora y la fauna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-Permite conservar la biodiversidad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-Permite mantener la diversidad del suelo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ECONÓMICA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-Permite el desarrollo de actividades productivas  económicas  (pesca, </a:t>
            </a:r>
            <a:r>
              <a:rPr lang="es-MX" cap="none" dirty="0" err="1" smtClean="0"/>
              <a:t>ganaderia</a:t>
            </a:r>
            <a:r>
              <a:rPr lang="es-MX" cap="none" dirty="0" smtClean="0"/>
              <a:t> y agricultura)</a:t>
            </a: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1161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9370"/>
          </a:xfrm>
        </p:spPr>
        <p:txBody>
          <a:bodyPr/>
          <a:lstStyle/>
          <a:p>
            <a:r>
              <a:rPr lang="es-MX" dirty="0" smtClean="0"/>
              <a:t>AGUA DULCE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87888"/>
            <a:ext cx="10363826" cy="51386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1800" dirty="0" smtClean="0"/>
              <a:t>ES ESENCIAL PARA LA VIDA DE LOS SERES VIVOS</a:t>
            </a:r>
          </a:p>
          <a:p>
            <a:pPr marL="0" indent="0">
              <a:buNone/>
            </a:pPr>
            <a:r>
              <a:rPr lang="es-MX" sz="1800" dirty="0" smtClean="0"/>
              <a:t>R</a:t>
            </a:r>
            <a:r>
              <a:rPr lang="es-MX" sz="1800" cap="none" dirty="0" smtClean="0"/>
              <a:t>epresenta el 2.78% del total que hay en la tierra para consumo humano</a:t>
            </a:r>
          </a:p>
          <a:p>
            <a:pPr marL="0" indent="0">
              <a:buNone/>
            </a:pPr>
            <a:r>
              <a:rPr lang="es-MX" sz="1800" dirty="0" smtClean="0"/>
              <a:t>R</a:t>
            </a:r>
            <a:r>
              <a:rPr lang="es-MX" sz="1800" cap="none" dirty="0" smtClean="0"/>
              <a:t>íos y lagos son la principal fuente de donde se obtiene este recurso.</a:t>
            </a:r>
          </a:p>
          <a:p>
            <a:pPr marL="0" indent="0">
              <a:buNone/>
            </a:pPr>
            <a:r>
              <a:rPr lang="es-MX" sz="1800" cap="none" dirty="0" smtClean="0"/>
              <a:t>¿TENEMOS UN PROBLEMA?</a:t>
            </a:r>
          </a:p>
          <a:p>
            <a:pPr marL="0" indent="0">
              <a:buNone/>
            </a:pPr>
            <a:r>
              <a:rPr lang="es-MX" sz="1800" cap="none" dirty="0" smtClean="0"/>
              <a:t>Muchos de los ríos y lagos están contaminados, ya que se utilizan como vertederos de basura y drenaje.</a:t>
            </a:r>
          </a:p>
          <a:p>
            <a:pPr marL="0" indent="0">
              <a:buNone/>
            </a:pPr>
            <a:r>
              <a:rPr lang="es-MX" sz="1800" cap="none" dirty="0" smtClean="0"/>
              <a:t>Está distribuida de manera desigual </a:t>
            </a:r>
          </a:p>
          <a:p>
            <a:pPr marL="0" indent="0">
              <a:buNone/>
            </a:pPr>
            <a:r>
              <a:rPr lang="es-MX" sz="1800" cap="none" dirty="0" smtClean="0"/>
              <a:t>Crecimiento de la población exige mayor demanda</a:t>
            </a:r>
          </a:p>
          <a:p>
            <a:pPr marL="0" indent="0">
              <a:buNone/>
            </a:pPr>
            <a:r>
              <a:rPr lang="es-MX" sz="1800" cap="none" dirty="0" smtClean="0"/>
              <a:t>Falta de infraestructura</a:t>
            </a:r>
          </a:p>
          <a:p>
            <a:pPr marL="0" indent="0">
              <a:buNone/>
            </a:pPr>
            <a:r>
              <a:rPr lang="es-MX" sz="1800" cap="none" dirty="0" smtClean="0"/>
              <a:t>Uso irracional </a:t>
            </a:r>
          </a:p>
          <a:p>
            <a:pPr marL="0" indent="0">
              <a:buNone/>
            </a:pPr>
            <a:r>
              <a:rPr lang="es-MX" sz="1800" b="1" cap="none" dirty="0" smtClean="0"/>
              <a:t>MÉXICO</a:t>
            </a:r>
            <a:r>
              <a:rPr lang="es-MX" sz="1800" cap="none" dirty="0" smtClean="0"/>
              <a:t> es considerado un país con disponibilidad de agua de media a baja.*</a:t>
            </a:r>
          </a:p>
          <a:p>
            <a:pPr marL="0" indent="0">
              <a:buNone/>
            </a:pPr>
            <a:r>
              <a:rPr lang="es-MX" sz="1800" cap="none" dirty="0" smtClean="0"/>
              <a:t>El agua que nos llega en forma de precipitación (100%)</a:t>
            </a:r>
          </a:p>
          <a:p>
            <a:pPr marL="0" indent="0">
              <a:buNone/>
            </a:pPr>
            <a:r>
              <a:rPr lang="es-MX" sz="1800" cap="none" dirty="0" smtClean="0"/>
              <a:t>Menos la que se evapora (71.6%) </a:t>
            </a:r>
          </a:p>
          <a:p>
            <a:pPr marL="0" indent="0">
              <a:buNone/>
            </a:pPr>
            <a:r>
              <a:rPr lang="es-MX" sz="1800" cap="none" dirty="0" smtClean="0"/>
              <a:t>La que se infiltra (6.2%)</a:t>
            </a:r>
          </a:p>
          <a:p>
            <a:pPr marL="0" indent="0">
              <a:buNone/>
            </a:pPr>
            <a:r>
              <a:rPr lang="es-MX" sz="1800" cap="none" dirty="0" smtClean="0"/>
              <a:t>El resultado (22.2%) pertenece a ríos y lagos y es de la que podemos disponer.</a:t>
            </a:r>
          </a:p>
          <a:p>
            <a:pPr marL="0" indent="0">
              <a:buNone/>
            </a:pPr>
            <a:endParaRPr lang="es-MX" sz="1800" cap="none" dirty="0"/>
          </a:p>
        </p:txBody>
      </p:sp>
    </p:spTree>
    <p:extLst>
      <p:ext uri="{BB962C8B-B14F-4D97-AF65-F5344CB8AC3E}">
        <p14:creationId xmlns:p14="http://schemas.microsoft.com/office/powerpoint/2010/main" val="34327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30734"/>
          </a:xfrm>
        </p:spPr>
        <p:txBody>
          <a:bodyPr/>
          <a:lstStyle/>
          <a:p>
            <a:r>
              <a:rPr lang="es-MX" dirty="0" smtClean="0"/>
              <a:t>Resuelve lo que se te indica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3208620" y="753101"/>
            <a:ext cx="3778480" cy="65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275</TotalTime>
  <Words>749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Gota</vt:lpstr>
      <vt:lpstr>AGUAS CONTINENTALES</vt:lpstr>
      <vt:lpstr>AGUAS CONTINENTALES</vt:lpstr>
      <vt:lpstr>Presentación de PowerPoint</vt:lpstr>
      <vt:lpstr>ríos</vt:lpstr>
      <vt:lpstr>CUENCA Sistema de afluente de agua, ya sea arroyo o río, que siguiendo el nivel más bajo del relieve se unen en un solo cuerpo de agua, denominado río principal, el cual se dirige hacia algún tipo de vertiente.</vt:lpstr>
      <vt:lpstr>CUENCA Se define como la unidad del territorio delimitada por un parte aguas, donde está presente el agua de manera líquida o sólida.</vt:lpstr>
      <vt:lpstr>SEGÚN SU FUNCIÓN LAS CUENCAS HÍDRICAS SE CLASIFICAN</vt:lpstr>
      <vt:lpstr>AGUA DULCE</vt:lpstr>
      <vt:lpstr>Resuelve lo que se te indica</vt:lpstr>
      <vt:lpstr>Presentación de PowerPoint</vt:lpstr>
      <vt:lpstr>Capas de la atmósfera</vt:lpstr>
      <vt:lpstr>Características de las capas atmosféricas</vt:lpstr>
      <vt:lpstr>La atmósfera, factores y elementos del clima</vt:lpstr>
      <vt:lpstr>Elementos y factores del clima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23</cp:revision>
  <dcterms:created xsi:type="dcterms:W3CDTF">2020-11-14T01:05:31Z</dcterms:created>
  <dcterms:modified xsi:type="dcterms:W3CDTF">2022-01-05T02:32:53Z</dcterms:modified>
</cp:coreProperties>
</file>