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7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40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09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0640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57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48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6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2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6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7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6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8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0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L2 Implicaciones de la cultura de paz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MX" dirty="0" smtClean="0"/>
              <a:t>Trabajar por la paz en distintos ámbitos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490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8697" y="550730"/>
            <a:ext cx="8596668" cy="6030374"/>
          </a:xfrm>
        </p:spPr>
        <p:txBody>
          <a:bodyPr>
            <a:normAutofit fontScale="92500" lnSpcReduction="10000"/>
          </a:bodyPr>
          <a:lstStyle/>
          <a:p>
            <a:endParaRPr lang="es-MX" b="1" dirty="0" smtClean="0"/>
          </a:p>
          <a:p>
            <a:r>
              <a:rPr lang="es-MX" b="1" dirty="0"/>
              <a:t>Construir una cultura de paz requiere </a:t>
            </a:r>
            <a:r>
              <a:rPr lang="es-MX" b="1" dirty="0" smtClean="0"/>
              <a:t>poner </a:t>
            </a:r>
            <a:r>
              <a:rPr lang="es-MX" b="1" dirty="0"/>
              <a:t>en </a:t>
            </a:r>
            <a:r>
              <a:rPr lang="es-MX" b="1" dirty="0" smtClean="0"/>
              <a:t>práctica:</a:t>
            </a:r>
          </a:p>
          <a:p>
            <a:pPr marL="0" indent="0">
              <a:buNone/>
            </a:pPr>
            <a:r>
              <a:rPr lang="es-MX" dirty="0" smtClean="0"/>
              <a:t> Actitudes</a:t>
            </a:r>
            <a:r>
              <a:rPr lang="es-MX" dirty="0"/>
              <a:t>, comportamientos, valores y estilos de vida relacionados con ella, en los distintos ámbitos de participación que existen en la sociedad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Si </a:t>
            </a:r>
            <a:r>
              <a:rPr lang="es-MX" dirty="0"/>
              <a:t>al relacionarnos es cuando surgen conflictos y, a veces, violencia, entonces debemos actuar para mejorar los vínculos que tenemos en cada uno de los ámbitos donde nos movemos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/>
              <a:t>Recordemos que la</a:t>
            </a:r>
            <a:r>
              <a:rPr lang="es-MX" b="1" dirty="0"/>
              <a:t> educación </a:t>
            </a:r>
            <a:r>
              <a:rPr lang="es-MX" dirty="0"/>
              <a:t>es la mejor manera de difundirla y que, para llevarla a cabo, resulta necesario que demos prioridad a la adquisición de conocimientos vinculados con el tema de la paz 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/>
              <a:t>El aula es un buen laboratorio para reconocer situaciones de </a:t>
            </a:r>
            <a:r>
              <a:rPr lang="es-MX" dirty="0" smtClean="0"/>
              <a:t>conflicto:</a:t>
            </a:r>
          </a:p>
          <a:p>
            <a:pPr marL="0" indent="0">
              <a:buNone/>
            </a:pPr>
            <a:r>
              <a:rPr lang="es-MX" dirty="0" smtClean="0"/>
              <a:t>Identificar </a:t>
            </a:r>
            <a:r>
              <a:rPr lang="es-MX" dirty="0"/>
              <a:t>: </a:t>
            </a:r>
            <a:r>
              <a:rPr lang="es-MX" dirty="0" smtClean="0"/>
              <a:t>Alumnos </a:t>
            </a:r>
            <a:r>
              <a:rPr lang="es-MX" dirty="0"/>
              <a:t>que discriminan, actitudes generalizadas que promueven la exclusión, falta de cooperación y </a:t>
            </a:r>
            <a:r>
              <a:rPr lang="es-MX" dirty="0" smtClean="0"/>
              <a:t>solidaridad.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/>
              <a:t>difundir la </a:t>
            </a:r>
            <a:r>
              <a:rPr lang="es-MX" b="1" dirty="0"/>
              <a:t>visión positiva de los conflictos </a:t>
            </a:r>
            <a:r>
              <a:rPr lang="es-MX" dirty="0"/>
              <a:t>—la cual trabajaste en la secuencia 9— puede ayudarte a resolver de mejor manera las situaciones identificadas, poniendo en práctica distintas medidas de solución pacífica.</a:t>
            </a:r>
          </a:p>
        </p:txBody>
      </p:sp>
    </p:spTree>
    <p:extLst>
      <p:ext uri="{BB962C8B-B14F-4D97-AF65-F5344CB8AC3E}">
        <p14:creationId xmlns:p14="http://schemas.microsoft.com/office/powerpoint/2010/main" val="195839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380"/>
          </a:xfrm>
        </p:spPr>
        <p:txBody>
          <a:bodyPr>
            <a:normAutofit fontScale="90000"/>
          </a:bodyPr>
          <a:lstStyle/>
          <a:p>
            <a:r>
              <a:rPr lang="es-MX" sz="2700" dirty="0" smtClean="0"/>
              <a:t>¿CÓMO FOMENTAR LA CULTURA DE PAZ EN NUESTRA COMUNIDAD Y SOCIEDAD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/>
              <a:t>respetar las normas de </a:t>
            </a:r>
            <a:r>
              <a:rPr lang="es-MX" dirty="0" smtClean="0"/>
              <a:t>tránsito </a:t>
            </a:r>
          </a:p>
          <a:p>
            <a:r>
              <a:rPr lang="es-MX" dirty="0" smtClean="0"/>
              <a:t>cumplir </a:t>
            </a:r>
            <a:r>
              <a:rPr lang="es-MX" dirty="0"/>
              <a:t>con las reglas establecidas para los </a:t>
            </a:r>
            <a:r>
              <a:rPr lang="es-MX" dirty="0" smtClean="0"/>
              <a:t>comicios</a:t>
            </a:r>
          </a:p>
          <a:p>
            <a:r>
              <a:rPr lang="es-MX" dirty="0" smtClean="0"/>
              <a:t> </a:t>
            </a:r>
            <a:r>
              <a:rPr lang="es-MX" dirty="0"/>
              <a:t>no discriminar a ningún grupo </a:t>
            </a:r>
            <a:r>
              <a:rPr lang="es-MX" dirty="0" smtClean="0"/>
              <a:t>social </a:t>
            </a:r>
          </a:p>
          <a:p>
            <a:r>
              <a:rPr lang="es-MX" dirty="0"/>
              <a:t>c</a:t>
            </a:r>
            <a:r>
              <a:rPr lang="es-MX" dirty="0" smtClean="0"/>
              <a:t>uidar el medio ambiente</a:t>
            </a:r>
          </a:p>
          <a:p>
            <a:r>
              <a:rPr lang="es-MX" dirty="0" smtClean="0"/>
              <a:t>Respetar los derechos de los demás </a:t>
            </a:r>
          </a:p>
          <a:p>
            <a:endParaRPr lang="es-MX" dirty="0"/>
          </a:p>
          <a:p>
            <a:r>
              <a:rPr lang="es-MX" dirty="0" smtClean="0"/>
              <a:t>RESOLVER EJERCICIO:  ANALIZA Y PROPÓN</a:t>
            </a:r>
          </a:p>
        </p:txBody>
      </p:sp>
    </p:spTree>
    <p:extLst>
      <p:ext uri="{BB962C8B-B14F-4D97-AF65-F5344CB8AC3E}">
        <p14:creationId xmlns:p14="http://schemas.microsoft.com/office/powerpoint/2010/main" val="39496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290"/>
          </a:xfrm>
        </p:spPr>
        <p:txBody>
          <a:bodyPr>
            <a:normAutofit fontScale="90000"/>
          </a:bodyPr>
          <a:lstStyle/>
          <a:p>
            <a:r>
              <a:rPr lang="es-MX" dirty="0"/>
              <a:t>Solución de conflictos del ámbito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12891"/>
            <a:ext cx="8596668" cy="4328472"/>
          </a:xfrm>
        </p:spPr>
        <p:txBody>
          <a:bodyPr>
            <a:normAutofit lnSpcReduction="10000"/>
          </a:bodyPr>
          <a:lstStyle/>
          <a:p>
            <a:r>
              <a:rPr lang="es-MX" dirty="0"/>
              <a:t>Arreglar de manera pacífica muchos de los conflictos del ámbito internacional depende de la intervención conjunta de las diferentes organizaciones de los Estados y de muchas organizaciones no gubernamentales.</a:t>
            </a:r>
          </a:p>
          <a:p>
            <a:endParaRPr lang="es-MX" dirty="0"/>
          </a:p>
          <a:p>
            <a:r>
              <a:rPr lang="es-MX" dirty="0" smtClean="0"/>
              <a:t>Entre </a:t>
            </a:r>
            <a:r>
              <a:rPr lang="es-MX" dirty="0"/>
              <a:t>los organismos que la </a:t>
            </a:r>
            <a:r>
              <a:rPr lang="es-MX" dirty="0" smtClean="0"/>
              <a:t>ONU </a:t>
            </a:r>
            <a:r>
              <a:rPr lang="es-MX" dirty="0"/>
              <a:t>ha creado para promover y consolidar la cultura de paz se destacan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Qué significan las siguientes siglas: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ONU</a:t>
            </a:r>
          </a:p>
          <a:p>
            <a:pPr marL="0" indent="0">
              <a:buNone/>
            </a:pPr>
            <a:r>
              <a:rPr lang="es-MX" dirty="0" smtClean="0"/>
              <a:t>Unicef</a:t>
            </a:r>
          </a:p>
          <a:p>
            <a:pPr marL="0" indent="0">
              <a:buNone/>
            </a:pPr>
            <a:r>
              <a:rPr lang="es-MX" dirty="0" smtClean="0"/>
              <a:t>BM</a:t>
            </a:r>
          </a:p>
          <a:p>
            <a:pPr marL="0" indent="0">
              <a:buNone/>
            </a:pPr>
            <a:r>
              <a:rPr lang="es-MX" dirty="0" smtClean="0"/>
              <a:t>OMS</a:t>
            </a:r>
          </a:p>
          <a:p>
            <a:pPr marL="0" indent="0">
              <a:buNone/>
            </a:pPr>
            <a:r>
              <a:rPr lang="es-MX" dirty="0" smtClean="0"/>
              <a:t>FAO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43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es-MX" dirty="0" smtClean="0"/>
              <a:t>MUCHOS TRABAJAN POR LA PAZ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5331854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Completa </a:t>
            </a:r>
            <a:r>
              <a:rPr lang="es-MX" dirty="0" smtClean="0"/>
              <a:t> </a:t>
            </a:r>
            <a:r>
              <a:rPr lang="es-MX" dirty="0"/>
              <a:t>con </a:t>
            </a:r>
            <a:r>
              <a:rPr lang="es-MX" dirty="0" smtClean="0"/>
              <a:t>el nombre </a:t>
            </a:r>
            <a:r>
              <a:rPr lang="es-MX" dirty="0"/>
              <a:t>de cada organización internacional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Identifícalas por las acciones que realizan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sz="1400" dirty="0" smtClean="0"/>
              <a:t>1.-Realiza </a:t>
            </a:r>
            <a:r>
              <a:rPr lang="es-MX" sz="1400" dirty="0"/>
              <a:t>campañas y acciones en pro de los niños de todo el mundo, protegiendo sus derechos, proporcionando alimento, ropa y atención médica</a:t>
            </a:r>
            <a:r>
              <a:rPr lang="es-MX" sz="1400" dirty="0" smtClean="0"/>
              <a:t>.__________________________</a:t>
            </a:r>
            <a:endParaRPr lang="es-MX" sz="1400" dirty="0"/>
          </a:p>
          <a:p>
            <a:pPr marL="0" indent="0">
              <a:buNone/>
            </a:pPr>
            <a:r>
              <a:rPr lang="es-MX" sz="1400" dirty="0" smtClean="0"/>
              <a:t>2.-Busca </a:t>
            </a:r>
            <a:r>
              <a:rPr lang="es-MX" sz="1400" dirty="0"/>
              <a:t>aumentar la disponibilidad de alimentos nutritivos y accesibles, sobre todo para poblaciones de países en desarrollo. En México apoya para erradicar el hambre y hacer más productivo el </a:t>
            </a:r>
            <a:r>
              <a:rPr lang="es-MX" sz="1400" dirty="0" smtClean="0"/>
              <a:t>campo</a:t>
            </a:r>
          </a:p>
          <a:p>
            <a:pPr marL="0" indent="0">
              <a:buNone/>
            </a:pPr>
            <a:r>
              <a:rPr lang="es-MX" sz="1400" dirty="0" smtClean="0"/>
              <a:t>       ____________________________.</a:t>
            </a:r>
            <a:endParaRPr lang="es-MX" sz="1400" dirty="0"/>
          </a:p>
          <a:p>
            <a:pPr marL="0" indent="0">
              <a:buNone/>
            </a:pPr>
            <a:r>
              <a:rPr lang="es-MX" sz="1400" dirty="0" smtClean="0"/>
              <a:t>3.-Trabaja </a:t>
            </a:r>
            <a:r>
              <a:rPr lang="es-MX" sz="1400" dirty="0"/>
              <a:t>en pro de la educación, la ciencia y la cultura. Propicia las condiciones para el diálogo y el respeto entre naciones</a:t>
            </a:r>
            <a:r>
              <a:rPr lang="es-MX" sz="1400" dirty="0" smtClean="0"/>
              <a:t>.___________________________</a:t>
            </a:r>
            <a:endParaRPr lang="es-MX" sz="1400" dirty="0"/>
          </a:p>
          <a:p>
            <a:pPr marL="0" indent="0">
              <a:buNone/>
            </a:pPr>
            <a:r>
              <a:rPr lang="es-MX" sz="1400" dirty="0" smtClean="0"/>
              <a:t>4.-Realiza </a:t>
            </a:r>
            <a:r>
              <a:rPr lang="es-MX" sz="1400" dirty="0"/>
              <a:t>acciones para mejorar la salud y condiciones sanitarias de la población mundial. Un ejemplo es el desarrollo de campañas contra enfermedades</a:t>
            </a:r>
            <a:r>
              <a:rPr lang="es-MX" sz="1400" dirty="0" smtClean="0"/>
              <a:t>.__________________________</a:t>
            </a:r>
            <a:endParaRPr lang="es-MX" sz="1400" dirty="0"/>
          </a:p>
          <a:p>
            <a:pPr marL="0" indent="0">
              <a:buNone/>
            </a:pPr>
            <a:r>
              <a:rPr lang="es-MX" sz="1400" dirty="0" smtClean="0"/>
              <a:t>5.-Los </a:t>
            </a:r>
            <a:r>
              <a:rPr lang="es-MX" sz="1400" dirty="0"/>
              <a:t>conflictos bélicos y los desastres suelen propiciar la separación de familias, poner en riesgo la vida y dignidad de las víctimas, por lo que esta institución internacional trabaja en todos los países, principalmente en el ámbito de atención de emergencias. Su nombre se compone de dos palabras</a:t>
            </a:r>
            <a:r>
              <a:rPr lang="es-MX" sz="1400" dirty="0" smtClean="0"/>
              <a:t>._____________________________________</a:t>
            </a:r>
            <a:endParaRPr lang="es-MX" sz="1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08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000" dirty="0" smtClean="0"/>
              <a:t>No </a:t>
            </a:r>
            <a:r>
              <a:rPr lang="es-MX" sz="2000" dirty="0"/>
              <a:t>todo es lo que parece</a:t>
            </a:r>
            <a:br>
              <a:rPr lang="es-MX" sz="2000" dirty="0"/>
            </a:br>
            <a:r>
              <a:rPr lang="es-MX" sz="2000" dirty="0"/>
              <a:t>Las siguientes afirmaciones corresponden a noticias difundidas en los MMC y las RS. Indica si cada situación contribuye o no contribuye a promover la paz.</a:t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4910"/>
          </a:xfrm>
        </p:spPr>
        <p:txBody>
          <a:bodyPr>
            <a:normAutofit fontScale="77500" lnSpcReduction="20000"/>
          </a:bodyPr>
          <a:lstStyle/>
          <a:p>
            <a:endParaRPr lang="es-MX" sz="1200" dirty="0"/>
          </a:p>
          <a:p>
            <a:r>
              <a:rPr lang="es-MX" sz="1600" dirty="0"/>
              <a:t>a) Difusión de un video que transmitió en vivo una matanza en una sinagoga de Nueva Zelanda.</a:t>
            </a:r>
          </a:p>
          <a:p>
            <a:pPr marL="0" indent="0">
              <a:buNone/>
            </a:pPr>
            <a:r>
              <a:rPr lang="es-MX" sz="1600" dirty="0" smtClean="0"/>
              <a:t>Contribuye        </a:t>
            </a:r>
            <a:r>
              <a:rPr lang="es-MX" sz="1600" dirty="0"/>
              <a:t>No contribuye</a:t>
            </a:r>
          </a:p>
          <a:p>
            <a:r>
              <a:rPr lang="es-MX" sz="1600" dirty="0"/>
              <a:t>b) Frente a un ataque a un tren, las autoridades inmediatamente lo califican como terrorista y lo atribuyen a musulmanes.</a:t>
            </a:r>
          </a:p>
          <a:p>
            <a:pPr marL="0" indent="0">
              <a:buNone/>
            </a:pPr>
            <a:r>
              <a:rPr lang="es-MX" sz="1600" dirty="0" smtClean="0"/>
              <a:t>Contribuye        </a:t>
            </a:r>
            <a:r>
              <a:rPr lang="es-MX" sz="1600" dirty="0"/>
              <a:t>No contribuye</a:t>
            </a:r>
          </a:p>
          <a:p>
            <a:r>
              <a:rPr lang="es-MX" sz="1600" dirty="0"/>
              <a:t>c) La orquesta sinfónica veracruzana ofreció un concierto en el Festival Internacional de Sarajevo en un esfuerzo por solidarizarse con ellos y promover que se logre la paz en la región.</a:t>
            </a:r>
          </a:p>
          <a:p>
            <a:pPr marL="0" indent="0">
              <a:buNone/>
            </a:pPr>
            <a:r>
              <a:rPr lang="es-MX" sz="1600" dirty="0" smtClean="0"/>
              <a:t>Contribuye          </a:t>
            </a:r>
            <a:r>
              <a:rPr lang="es-MX" sz="1600" dirty="0"/>
              <a:t>No contribuye</a:t>
            </a:r>
          </a:p>
          <a:p>
            <a:r>
              <a:rPr lang="es-MX" sz="1600" dirty="0"/>
              <a:t>d) “Cartas por la reconciliación” es una iniciativa de algunos jóvenes colombianos que consiste en acercarse a personas involucradas en un conflicto, recuperar su sentir y difundirlo.</a:t>
            </a:r>
          </a:p>
          <a:p>
            <a:pPr marL="0" indent="0">
              <a:buNone/>
            </a:pPr>
            <a:r>
              <a:rPr lang="es-MX" sz="1600" dirty="0" smtClean="0"/>
              <a:t>Contribuye         </a:t>
            </a:r>
            <a:r>
              <a:rPr lang="es-MX" sz="1600" dirty="0"/>
              <a:t>No contribuye</a:t>
            </a:r>
          </a:p>
          <a:p>
            <a:r>
              <a:rPr lang="es-MX" sz="1600" dirty="0"/>
              <a:t>e) Los refugiados han ocasionando un caos en la ciudad: caminan en grupos y asaltan a los pobladores. Las redes sociales sugieren que nadie salga de casa hasta que se vayan.</a:t>
            </a:r>
          </a:p>
          <a:p>
            <a:pPr marL="0" indent="0">
              <a:buNone/>
            </a:pPr>
            <a:r>
              <a:rPr lang="es-MX" sz="1600" dirty="0"/>
              <a:t>Contribuye </a:t>
            </a:r>
            <a:r>
              <a:rPr lang="es-MX" sz="1600" dirty="0" smtClean="0"/>
              <a:t>        No </a:t>
            </a:r>
            <a:r>
              <a:rPr lang="es-MX" sz="1600" dirty="0"/>
              <a:t>contribuye</a:t>
            </a:r>
          </a:p>
          <a:p>
            <a:r>
              <a:rPr lang="es-MX" sz="1600" dirty="0"/>
              <a:t>f) En una imagen que se comparte en redes sociales, aparece una persona golpeada. El texto que acompaña la imagen dice: “Esto le pasa por querer asaltar”.</a:t>
            </a:r>
          </a:p>
          <a:p>
            <a:pPr marL="0" indent="0">
              <a:buNone/>
            </a:pPr>
            <a:r>
              <a:rPr lang="es-MX" sz="1600" dirty="0" smtClean="0"/>
              <a:t>Contribuye         </a:t>
            </a:r>
            <a:r>
              <a:rPr lang="es-MX" sz="1600" dirty="0"/>
              <a:t>No contribuye</a:t>
            </a:r>
          </a:p>
        </p:txBody>
      </p:sp>
    </p:spTree>
    <p:extLst>
      <p:ext uri="{BB962C8B-B14F-4D97-AF65-F5344CB8AC3E}">
        <p14:creationId xmlns:p14="http://schemas.microsoft.com/office/powerpoint/2010/main" val="330030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Las amenazas que pesan sobre la paz revisten muchas formas distintas, desde la falta de respeto por los derechos humanos, la justicia y la democracia, hasta la pobreza o la ignorancia. La cultura de paz es una respuesta a todas esas amenazas, una forma de vida que se lleva a la práctica por convicción y no por imposición.</a:t>
            </a:r>
          </a:p>
        </p:txBody>
      </p:sp>
    </p:spTree>
    <p:extLst>
      <p:ext uri="{BB962C8B-B14F-4D97-AF65-F5344CB8AC3E}">
        <p14:creationId xmlns:p14="http://schemas.microsoft.com/office/powerpoint/2010/main" val="39438909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759</Words>
  <Application>Microsoft Office PowerPoint</Application>
  <PresentationFormat>Panorámica</PresentationFormat>
  <Paragraphs>57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L2 Implicaciones de la cultura de paz</vt:lpstr>
      <vt:lpstr>Presentación de PowerPoint</vt:lpstr>
      <vt:lpstr>¿CÓMO FOMENTAR LA CULTURA DE PAZ EN NUESTRA COMUNIDAD Y SOCIEDAD?</vt:lpstr>
      <vt:lpstr>Solución de conflictos del ámbito internacional</vt:lpstr>
      <vt:lpstr>MUCHOS TRABAJAN POR LA PAZ</vt:lpstr>
      <vt:lpstr>No todo es lo que parece Las siguientes afirmaciones corresponden a noticias difundidas en los MMC y las RS. Indica si cada situación contribuye o no contribuye a promover la paz. 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Implicaciones de la cultura de paz</dc:title>
  <dc:creator>Equipo</dc:creator>
  <cp:lastModifiedBy>Equipo</cp:lastModifiedBy>
  <cp:revision>6</cp:revision>
  <dcterms:created xsi:type="dcterms:W3CDTF">2021-03-18T16:03:35Z</dcterms:created>
  <dcterms:modified xsi:type="dcterms:W3CDTF">2021-03-18T17:06:29Z</dcterms:modified>
</cp:coreProperties>
</file>